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1" r:id="rId2"/>
  </p:sldMasterIdLst>
  <p:notesMasterIdLst>
    <p:notesMasterId r:id="rId56"/>
  </p:notesMasterIdLst>
  <p:handoutMasterIdLst>
    <p:handoutMasterId r:id="rId57"/>
  </p:handoutMasterIdLst>
  <p:sldIdLst>
    <p:sldId id="338" r:id="rId3"/>
    <p:sldId id="370" r:id="rId4"/>
    <p:sldId id="371" r:id="rId5"/>
    <p:sldId id="356" r:id="rId6"/>
    <p:sldId id="357" r:id="rId7"/>
    <p:sldId id="304" r:id="rId8"/>
    <p:sldId id="359" r:id="rId9"/>
    <p:sldId id="323" r:id="rId10"/>
    <p:sldId id="302" r:id="rId11"/>
    <p:sldId id="303" r:id="rId12"/>
    <p:sldId id="366" r:id="rId13"/>
    <p:sldId id="361" r:id="rId14"/>
    <p:sldId id="362" r:id="rId15"/>
    <p:sldId id="317" r:id="rId16"/>
    <p:sldId id="311" r:id="rId17"/>
    <p:sldId id="312" r:id="rId18"/>
    <p:sldId id="353" r:id="rId19"/>
    <p:sldId id="341" r:id="rId20"/>
    <p:sldId id="326" r:id="rId21"/>
    <p:sldId id="309" r:id="rId22"/>
    <p:sldId id="340" r:id="rId23"/>
    <p:sldId id="373" r:id="rId24"/>
    <p:sldId id="347" r:id="rId25"/>
    <p:sldId id="348" r:id="rId26"/>
    <p:sldId id="342" r:id="rId27"/>
    <p:sldId id="305" r:id="rId28"/>
    <p:sldId id="349" r:id="rId29"/>
    <p:sldId id="350" r:id="rId30"/>
    <p:sldId id="363" r:id="rId31"/>
    <p:sldId id="364" r:id="rId32"/>
    <p:sldId id="367" r:id="rId33"/>
    <p:sldId id="372" r:id="rId34"/>
    <p:sldId id="351" r:id="rId35"/>
    <p:sldId id="322" r:id="rId36"/>
    <p:sldId id="321" r:id="rId37"/>
    <p:sldId id="332" r:id="rId38"/>
    <p:sldId id="318" r:id="rId39"/>
    <p:sldId id="274" r:id="rId40"/>
    <p:sldId id="275" r:id="rId41"/>
    <p:sldId id="277" r:id="rId42"/>
    <p:sldId id="278" r:id="rId43"/>
    <p:sldId id="280" r:id="rId44"/>
    <p:sldId id="286" r:id="rId45"/>
    <p:sldId id="287" r:id="rId46"/>
    <p:sldId id="288" r:id="rId47"/>
    <p:sldId id="333" r:id="rId48"/>
    <p:sldId id="334" r:id="rId49"/>
    <p:sldId id="335" r:id="rId50"/>
    <p:sldId id="336" r:id="rId51"/>
    <p:sldId id="337" r:id="rId52"/>
    <p:sldId id="297" r:id="rId53"/>
    <p:sldId id="354" r:id="rId54"/>
    <p:sldId id="355" r:id="rId55"/>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73BA"/>
    <a:srgbClr val="0050C0"/>
    <a:srgbClr val="005C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04F31-954C-471A-854C-3F8AA1359B21}">
  <a:tblStyle styleId="{80204F31-954C-471A-854C-3F8AA1359B2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78419" autoAdjust="0"/>
  </p:normalViewPr>
  <p:slideViewPr>
    <p:cSldViewPr snapToGrid="0" snapToObjects="1">
      <p:cViewPr varScale="1">
        <p:scale>
          <a:sx n="69" d="100"/>
          <a:sy n="69" d="100"/>
        </p:scale>
        <p:origin x="1162" y="62"/>
      </p:cViewPr>
      <p:guideLst>
        <p:guide orient="horz" pos="2160"/>
        <p:guide pos="3840"/>
      </p:guideLst>
    </p:cSldViewPr>
  </p:slideViewPr>
  <p:notesTextViewPr>
    <p:cViewPr>
      <p:scale>
        <a:sx n="100" d="100"/>
        <a:sy n="100" d="100"/>
      </p:scale>
      <p:origin x="0" y="-187"/>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6EBEBF9-F84C-486F-9134-4DFB90D9C587}" type="datetimeFigureOut">
              <a:rPr lang="en-US" smtClean="0"/>
              <a:t>11/28/2016</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3014E07-97CE-4BAD-AE4D-FCE632A88F0D}" type="slidenum">
              <a:rPr lang="en-US" smtClean="0"/>
              <a:t>‹#›</a:t>
            </a:fld>
            <a:endParaRPr lang="en-US" dirty="0"/>
          </a:p>
        </p:txBody>
      </p:sp>
    </p:spTree>
    <p:extLst>
      <p:ext uri="{BB962C8B-B14F-4D97-AF65-F5344CB8AC3E}">
        <p14:creationId xmlns:p14="http://schemas.microsoft.com/office/powerpoint/2010/main" val="4007882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37839" cy="466434"/>
          </a:xfrm>
          <a:prstGeom prst="rect">
            <a:avLst/>
          </a:prstGeom>
          <a:noFill/>
          <a:ln>
            <a:noFill/>
          </a:ln>
        </p:spPr>
        <p:txBody>
          <a:bodyPr lIns="93162" tIns="93162" rIns="93162" bIns="93162"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970937" y="0"/>
            <a:ext cx="3037839" cy="466434"/>
          </a:xfrm>
          <a:prstGeom prst="rect">
            <a:avLst/>
          </a:prstGeom>
          <a:noFill/>
          <a:ln>
            <a:noFill/>
          </a:ln>
        </p:spPr>
        <p:txBody>
          <a:bodyPr lIns="93162" tIns="93162" rIns="93162" bIns="93162"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73892"/>
            <a:ext cx="5608319" cy="3660458"/>
          </a:xfrm>
          <a:prstGeom prst="rect">
            <a:avLst/>
          </a:prstGeom>
          <a:noFill/>
          <a:ln>
            <a:noFill/>
          </a:ln>
        </p:spPr>
        <p:txBody>
          <a:bodyPr lIns="93162" tIns="93162" rIns="93162" bIns="93162"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29967"/>
            <a:ext cx="3037839" cy="466432"/>
          </a:xfrm>
          <a:prstGeom prst="rect">
            <a:avLst/>
          </a:prstGeom>
          <a:noFill/>
          <a:ln>
            <a:noFill/>
          </a:ln>
        </p:spPr>
        <p:txBody>
          <a:bodyPr lIns="93162" tIns="93162" rIns="93162" bIns="93162"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970937" y="8829967"/>
            <a:ext cx="3037839" cy="466432"/>
          </a:xfrm>
          <a:prstGeom prst="rect">
            <a:avLst/>
          </a:prstGeom>
          <a:noFill/>
          <a:ln>
            <a:noFill/>
          </a:ln>
        </p:spPr>
        <p:txBody>
          <a:bodyPr lIns="93162" tIns="46568" rIns="93162" bIns="46568" anchor="b" anchorCtr="0">
            <a:noAutofit/>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334979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7301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Jamie</a:t>
            </a:r>
            <a:r>
              <a:rPr lang="en-US" baseline="0" dirty="0"/>
              <a:t> Says quote “</a:t>
            </a:r>
            <a:r>
              <a:rPr lang="en-US" dirty="0"/>
              <a:t>These Mass</a:t>
            </a:r>
            <a:r>
              <a:rPr lang="en-US" baseline="0" dirty="0"/>
              <a:t> Spectrometers are extremely accurate</a:t>
            </a:r>
            <a:r>
              <a:rPr lang="en-US" baseline="0" dirty="0" smtClean="0"/>
              <a:t>, they can detect down to a femptomole, </a:t>
            </a:r>
            <a:r>
              <a:rPr lang="en-US" baseline="0" dirty="0"/>
              <a:t>and if it says they aren’t in there, its not in there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Adam was very relieved by this result and drank a soda.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10</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4123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11</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6104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701040" y="4473893"/>
            <a:ext cx="5608320" cy="3660610"/>
          </a:xfrm>
          <a:prstGeom prst="rect">
            <a:avLst/>
          </a:prstGeom>
        </p:spPr>
        <p:txBody>
          <a:bodyPr lIns="93162" tIns="93162" rIns="93162" bIns="93162"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keep things interesting, I am going to do a live demo. </a:t>
            </a:r>
            <a:r>
              <a:rPr lang="en-US" dirty="0" smtClean="0"/>
              <a:t>I am going to kick of an acquisition in a Mass Spec</a:t>
            </a:r>
            <a:r>
              <a:rPr lang="en-US" baseline="0" dirty="0" smtClean="0"/>
              <a:t> which is connected</a:t>
            </a:r>
            <a:r>
              <a:rPr lang="en-US" dirty="0" smtClean="0"/>
              <a:t> to ThermoFisher cloud built on AWS. I will then open a browser which is also</a:t>
            </a:r>
            <a:r>
              <a:rPr lang="en-US" baseline="0" dirty="0" smtClean="0"/>
              <a:t> connected to ThermoFisher cloud and can monitor the status of the instrument and the data being acquired. </a:t>
            </a:r>
            <a:r>
              <a:rPr lang="en-US" dirty="0" smtClean="0"/>
              <a:t>The database which stores instrument status and data is MongoDB Atlas.</a:t>
            </a:r>
          </a:p>
          <a:p>
            <a:endParaRPr lang="en-US" baseline="0" dirty="0" smtClean="0"/>
          </a:p>
          <a:p>
            <a:endParaRPr lang="en-US" baseline="0" dirty="0" smtClean="0"/>
          </a:p>
        </p:txBody>
      </p:sp>
      <p:sp>
        <p:nvSpPr>
          <p:cNvPr id="104" name="Shape 104"/>
          <p:cNvSpPr txBox="1">
            <a:spLocks noGrp="1"/>
          </p:cNvSpPr>
          <p:nvPr>
            <p:ph type="sldNum" idx="12"/>
          </p:nvPr>
        </p:nvSpPr>
        <p:spPr>
          <a:xfrm>
            <a:off x="3970937" y="8829967"/>
            <a:ext cx="3037840" cy="466345"/>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US"/>
              <a:pPr>
                <a:buClr>
                  <a:srgbClr val="000000"/>
                </a:buClr>
                <a:buSzPct val="25000"/>
              </a:pPr>
              <a:t>12</a:t>
            </a:fld>
            <a:endParaRPr lang="en-US" dirty="0"/>
          </a:p>
        </p:txBody>
      </p:sp>
    </p:spTree>
    <p:extLst>
      <p:ext uri="{BB962C8B-B14F-4D97-AF65-F5344CB8AC3E}">
        <p14:creationId xmlns:p14="http://schemas.microsoft.com/office/powerpoint/2010/main" val="313679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Humor: Apparently this is the only shirt I own. </a:t>
            </a:r>
            <a:r>
              <a:rPr lang="en-US" dirty="0" smtClean="0"/>
              <a:t>This </a:t>
            </a:r>
            <a:r>
              <a:rPr lang="en-US" dirty="0" smtClean="0"/>
              <a:t>is the mass spec</a:t>
            </a:r>
            <a:r>
              <a:rPr lang="en-US" baseline="0" dirty="0" smtClean="0"/>
              <a:t> we will be remote monitoring</a:t>
            </a:r>
            <a:r>
              <a:rPr lang="en-US" baseline="0" dirty="0" smtClean="0"/>
              <a:t>.</a:t>
            </a:r>
          </a:p>
          <a:p>
            <a:endParaRPr lang="en-US" baseline="0" dirty="0" smtClean="0"/>
          </a:p>
          <a:p>
            <a:r>
              <a:rPr lang="en-US" baseline="0" dirty="0" smtClean="0"/>
              <a:t>Explain: Auto Sampler, Gas Chromatograph, and Mass Spec</a:t>
            </a:r>
          </a:p>
          <a:p>
            <a:endParaRPr lang="en-US" baseline="0" dirty="0" smtClean="0"/>
          </a:p>
          <a:p>
            <a:r>
              <a:rPr lang="en-US" baseline="0" dirty="0" smtClean="0"/>
              <a:t>[Demo outline]</a:t>
            </a:r>
          </a:p>
          <a:p>
            <a:r>
              <a:rPr lang="en-US" baseline="0" dirty="0" smtClean="0"/>
              <a:t>Open MS Instrument TraceFinder 7</a:t>
            </a:r>
          </a:p>
          <a:p>
            <a:r>
              <a:rPr lang="en-US" baseline="0" dirty="0" smtClean="0"/>
              <a:t>Open Atlas Dashboard spin up new cluster – “This would have taken a few days of my time to set up”</a:t>
            </a:r>
          </a:p>
          <a:p>
            <a:endParaRPr lang="en-US" baseline="0" dirty="0" smtClean="0"/>
          </a:p>
          <a:p>
            <a:r>
              <a:rPr lang="en-US" baseline="0" dirty="0" smtClean="0"/>
              <a:t>[Optional]</a:t>
            </a:r>
          </a:p>
          <a:p>
            <a:r>
              <a:rPr lang="en-US" baseline="0" dirty="0" smtClean="0"/>
              <a:t>Show ThermoFisher Cloud AppConnect and Swift</a:t>
            </a:r>
          </a:p>
          <a:p>
            <a:endParaRPr lang="en-US" baseline="0" dirty="0" smtClean="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13</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7097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14</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2070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ThermoFisher is increasingly using</a:t>
            </a:r>
            <a:r>
              <a:rPr lang="en-US" baseline="0" dirty="0" smtClean="0"/>
              <a:t> MongoDB in its applications</a:t>
            </a:r>
            <a:r>
              <a:rPr lang="en-US" baseline="0" dirty="0" smtClean="0"/>
              <a:t>. Over the past couple years we have been doing performance and productivity benchmarks to compare MongoDB to other databases and MongoDB has consistently come out on top in these studies.</a:t>
            </a:r>
          </a:p>
          <a:p>
            <a:endParaRPr lang="en-US" baseline="0" dirty="0" smtClean="0"/>
          </a:p>
          <a:p>
            <a:r>
              <a:rPr lang="en-US" baseline="0" dirty="0" smtClean="0"/>
              <a:t>In the bottom left is ThermoFisher.com, all products purchased through the website go through MongoDB. The app in the top left is the one I just demoed.</a:t>
            </a:r>
          </a:p>
          <a:p>
            <a:endParaRPr lang="en-US" baseline="0" dirty="0" smtClean="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15</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9570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Scientific applications</a:t>
            </a:r>
            <a:r>
              <a:rPr lang="en-US" baseline="0" dirty="0" smtClean="0"/>
              <a:t> contain a variety of data which needs to be visualized in many diverse ways.</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16</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9235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take a microscope and zoom down, </a:t>
            </a:r>
            <a:r>
              <a:rPr lang="en-US" baseline="0" dirty="0" smtClean="0"/>
              <a:t>this is what you look like. This is a protein. These molecules are large and there are many variants, and when this is taken in compensation with the fact that </a:t>
            </a:r>
            <a:r>
              <a:rPr lang="en-US" dirty="0" smtClean="0"/>
              <a:t>Mass </a:t>
            </a:r>
            <a:r>
              <a:rPr lang="en-US" dirty="0" smtClean="0"/>
              <a:t>Spectrometers have become so sensitive that they can measure </a:t>
            </a:r>
            <a:r>
              <a:rPr lang="en-US" dirty="0" smtClean="0"/>
              <a:t>down to the mass </a:t>
            </a:r>
            <a:r>
              <a:rPr lang="en-US" dirty="0" smtClean="0"/>
              <a:t>of </a:t>
            </a:r>
            <a:r>
              <a:rPr lang="en-US" dirty="0" smtClean="0"/>
              <a:t>an electron, this </a:t>
            </a:r>
            <a:r>
              <a:rPr lang="en-US" dirty="0" smtClean="0"/>
              <a:t>results in a huge amount of </a:t>
            </a:r>
            <a:r>
              <a:rPr lang="en-US" dirty="0" smtClean="0"/>
              <a:t>data. We need a</a:t>
            </a:r>
            <a:r>
              <a:rPr lang="en-US" baseline="0" dirty="0" smtClean="0"/>
              <a:t> database which can handle this volume of data.</a:t>
            </a:r>
            <a:endParaRPr lang="en-US" dirty="0" smtClean="0"/>
          </a:p>
          <a:p>
            <a:endParaRPr lang="en-US" dirty="0" smtClean="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17</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8982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465887">
              <a:defRPr/>
            </a:pPr>
            <a:endParaRPr lang="en-US" dirty="0" smtClean="0"/>
          </a:p>
          <a:p>
            <a:r>
              <a:rPr lang="en-US" dirty="0" smtClean="0"/>
              <a:t>MongoDB</a:t>
            </a:r>
            <a:r>
              <a:rPr lang="en-US" baseline="0" dirty="0" smtClean="0"/>
              <a:t> is performant</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latin typeface="Calibri"/>
                <a:ea typeface="Calibri"/>
                <a:cs typeface="Calibri"/>
                <a:sym typeface="Calibri"/>
              </a:rPr>
              <a:pPr algn="r">
                <a:buSzPct val="25000"/>
              </a:pPr>
              <a:t>18</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7778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701040" y="4473893"/>
            <a:ext cx="5608320" cy="3660610"/>
          </a:xfrm>
          <a:prstGeom prst="rect">
            <a:avLst/>
          </a:prstGeom>
        </p:spPr>
        <p:txBody>
          <a:bodyPr lIns="93162" tIns="93162" rIns="93162" bIns="93162" anchor="t" anchorCtr="0">
            <a:noAutofit/>
          </a:bodyPr>
          <a:lstStyle/>
          <a:p>
            <a:r>
              <a:rPr lang="en-US" dirty="0" smtClean="0"/>
              <a:t>MongoDB can store many types</a:t>
            </a:r>
            <a:r>
              <a:rPr lang="en-US" baseline="0" dirty="0" smtClean="0"/>
              <a:t> of data. </a:t>
            </a:r>
            <a:r>
              <a:rPr lang="en-US" dirty="0" smtClean="0"/>
              <a:t>Using</a:t>
            </a:r>
            <a:r>
              <a:rPr lang="en-US" baseline="0" dirty="0" smtClean="0"/>
              <a:t> MongoDB allows us to simplify our infrastructure. It also allows us to use a single set of tools for managing our data and our applications.  </a:t>
            </a:r>
          </a:p>
          <a:p>
            <a:endParaRPr lang="en-US" dirty="0" smtClean="0"/>
          </a:p>
          <a:p>
            <a:endParaRPr dirty="0"/>
          </a:p>
        </p:txBody>
      </p:sp>
      <p:sp>
        <p:nvSpPr>
          <p:cNvPr id="104" name="Shape 104"/>
          <p:cNvSpPr txBox="1">
            <a:spLocks noGrp="1"/>
          </p:cNvSpPr>
          <p:nvPr>
            <p:ph type="sldNum" idx="12"/>
          </p:nvPr>
        </p:nvSpPr>
        <p:spPr>
          <a:xfrm>
            <a:off x="3970937" y="8829967"/>
            <a:ext cx="3037840" cy="466345"/>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US"/>
              <a:pPr>
                <a:buClr>
                  <a:srgbClr val="000000"/>
                </a:buClr>
                <a:buSzPct val="25000"/>
              </a:pPr>
              <a:t>19</a:t>
            </a:fld>
            <a:endParaRPr lang="en-US" dirty="0"/>
          </a:p>
        </p:txBody>
      </p:sp>
    </p:spTree>
    <p:extLst>
      <p:ext uri="{BB962C8B-B14F-4D97-AF65-F5344CB8AC3E}">
        <p14:creationId xmlns:p14="http://schemas.microsoft.com/office/powerpoint/2010/main" val="955545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smtClean="0"/>
          </a:p>
          <a:p>
            <a:r>
              <a:rPr lang="en-US" dirty="0" smtClean="0"/>
              <a:t>ThermoFisher is the biggest</a:t>
            </a:r>
            <a:r>
              <a:rPr lang="en-US" baseline="0" dirty="0" smtClean="0"/>
              <a:t> company you’ve never heard about, </a:t>
            </a:r>
            <a:r>
              <a:rPr lang="en-US" baseline="0" dirty="0" smtClean="0"/>
              <a:t>we </a:t>
            </a:r>
            <a:r>
              <a:rPr lang="en-US" baseline="0" dirty="0" smtClean="0"/>
              <a:t>have 50,000 employees around the world. </a:t>
            </a:r>
            <a:r>
              <a:rPr lang="en-US" baseline="0" dirty="0" smtClean="0"/>
              <a:t>ThermoFisher is the world leader in serving science. </a:t>
            </a:r>
            <a:endParaRPr lang="en-US" baseline="0" dirty="0" smtClean="0"/>
          </a:p>
          <a:p>
            <a:endParaRPr lang="en-US" baseline="0" dirty="0" smtClean="0"/>
          </a:p>
          <a:p>
            <a:r>
              <a:rPr lang="en-US" baseline="0" dirty="0" smtClean="0"/>
              <a:t> </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latin typeface="Calibri"/>
                <a:ea typeface="Calibri"/>
                <a:cs typeface="Calibri"/>
                <a:sym typeface="Calibri"/>
              </a:rPr>
              <a:pPr algn="r">
                <a:buSzPct val="25000"/>
              </a:pPr>
              <a:t>2</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29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701040" y="4473893"/>
            <a:ext cx="5608320" cy="3660610"/>
          </a:xfrm>
          <a:prstGeom prst="rect">
            <a:avLst/>
          </a:prstGeom>
        </p:spPr>
        <p:txBody>
          <a:bodyPr lIns="93162" tIns="93162" rIns="93162" bIns="93162" anchor="t" anchorCtr="0">
            <a:noAutofit/>
          </a:bodyPr>
          <a:lstStyle/>
          <a:p>
            <a:pPr marL="0" indent="0">
              <a:lnSpc>
                <a:spcPct val="150000"/>
              </a:lnSpc>
              <a:buClr>
                <a:schemeClr val="accent1"/>
              </a:buClr>
              <a:buSzPct val="96666"/>
              <a:buFont typeface="Arial"/>
              <a:buNone/>
            </a:pPr>
            <a:r>
              <a:rPr lang="en-US" sz="1200" dirty="0">
                <a:solidFill>
                  <a:schemeClr val="bg2"/>
                </a:solidFill>
              </a:rPr>
              <a:t>Now that MongoDB supports join operations, we can store both relational and document data in the same database. This greatly expands</a:t>
            </a:r>
            <a:r>
              <a:rPr lang="en-US" sz="1200" baseline="0" dirty="0">
                <a:solidFill>
                  <a:schemeClr val="bg2"/>
                </a:solidFill>
              </a:rPr>
              <a:t> the type of application that can be built on MongoDB and </a:t>
            </a:r>
            <a:r>
              <a:rPr lang="en-US" sz="1200" dirty="0">
                <a:solidFill>
                  <a:schemeClr val="bg2"/>
                </a:solidFill>
              </a:rPr>
              <a:t>simplifies our deployment since we only have one database rather than two.</a:t>
            </a:r>
          </a:p>
          <a:p>
            <a:pPr marL="285750" indent="-285750">
              <a:lnSpc>
                <a:spcPct val="150000"/>
              </a:lnSpc>
              <a:buClr>
                <a:schemeClr val="accent1"/>
              </a:buClr>
              <a:buSzPct val="96666"/>
              <a:buFont typeface="Arial"/>
              <a:buChar char="•"/>
            </a:pPr>
            <a:endParaRPr lang="en-US" sz="1200" dirty="0">
              <a:solidFill>
                <a:schemeClr val="bg2"/>
              </a:solidFill>
            </a:endParaRPr>
          </a:p>
          <a:p>
            <a:pPr marL="0" indent="0">
              <a:lnSpc>
                <a:spcPct val="150000"/>
              </a:lnSpc>
              <a:buClr>
                <a:schemeClr val="accent1"/>
              </a:buClr>
              <a:buSzPct val="96666"/>
              <a:buFont typeface="Arial"/>
              <a:buNone/>
            </a:pPr>
            <a:endParaRPr lang="en-US" dirty="0">
              <a:solidFill>
                <a:schemeClr val="bg2"/>
              </a:solidFill>
            </a:endParaRPr>
          </a:p>
        </p:txBody>
      </p:sp>
      <p:sp>
        <p:nvSpPr>
          <p:cNvPr id="104" name="Shape 104"/>
          <p:cNvSpPr txBox="1">
            <a:spLocks noGrp="1"/>
          </p:cNvSpPr>
          <p:nvPr>
            <p:ph type="sldNum" idx="12"/>
          </p:nvPr>
        </p:nvSpPr>
        <p:spPr>
          <a:xfrm>
            <a:off x="3970937" y="8829967"/>
            <a:ext cx="3037840" cy="466345"/>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US"/>
              <a:pPr>
                <a:buClr>
                  <a:srgbClr val="000000"/>
                </a:buClr>
                <a:buSzPct val="25000"/>
              </a:pPr>
              <a:t>20</a:t>
            </a:fld>
            <a:endParaRPr lang="en-US" dirty="0"/>
          </a:p>
        </p:txBody>
      </p:sp>
    </p:spTree>
    <p:extLst>
      <p:ext uri="{BB962C8B-B14F-4D97-AF65-F5344CB8AC3E}">
        <p14:creationId xmlns:p14="http://schemas.microsoft.com/office/powerpoint/2010/main" val="508672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dirty="0" smtClean="0"/>
              <a:t>As you can see each release brings a new set of features</a:t>
            </a:r>
            <a:r>
              <a:rPr lang="en-US" dirty="0" smtClean="0"/>
              <a:t>. Here are a few of my favorite features.</a:t>
            </a:r>
          </a:p>
          <a:p>
            <a:r>
              <a:rPr lang="en-US" dirty="0" smtClean="0"/>
              <a:t>[optional]</a:t>
            </a:r>
            <a:endParaRPr lang="en-US" dirty="0" smtClean="0"/>
          </a:p>
          <a:p>
            <a:r>
              <a:rPr lang="en-US" dirty="0" smtClean="0"/>
              <a:t>MongoDB</a:t>
            </a:r>
            <a:r>
              <a:rPr lang="en-US" baseline="0" dirty="0" smtClean="0"/>
              <a:t> has climbed to the number 4 slot on </a:t>
            </a:r>
            <a:r>
              <a:rPr lang="en-US" baseline="0" dirty="0" err="1" smtClean="0"/>
              <a:t>db</a:t>
            </a:r>
            <a:r>
              <a:rPr lang="en-US" baseline="0" dirty="0" smtClean="0"/>
              <a:t>-engines ranking of most popular databases. This is based on metrics including job postings, stack overflow questions and google searches. Mongo is only behind Oracle, MySql, and </a:t>
            </a:r>
            <a:r>
              <a:rPr lang="en-US" baseline="0" dirty="0" err="1" smtClean="0"/>
              <a:t>SqlServer</a:t>
            </a:r>
            <a:r>
              <a:rPr lang="en-US" baseline="0" dirty="0" smtClean="0"/>
              <a:t>. Oracle which was first released in 1979,  </a:t>
            </a:r>
            <a:r>
              <a:rPr lang="en-US" baseline="0" dirty="0" err="1" smtClean="0"/>
              <a:t>Sql</a:t>
            </a:r>
            <a:r>
              <a:rPr lang="en-US" baseline="0" dirty="0" smtClean="0"/>
              <a:t> Server in 1989, MySql in 1999 and MongoDB in 2009. </a:t>
            </a:r>
            <a:r>
              <a:rPr lang="en-US" dirty="0" smtClean="0"/>
              <a:t> </a:t>
            </a:r>
            <a:endParaRPr lang="en-US" dirty="0" smtClean="0"/>
          </a:p>
        </p:txBody>
      </p:sp>
    </p:spTree>
    <p:extLst>
      <p:ext uri="{BB962C8B-B14F-4D97-AF65-F5344CB8AC3E}">
        <p14:creationId xmlns:p14="http://schemas.microsoft.com/office/powerpoint/2010/main" val="3882587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 me talk for a moment about some performance, scalability and cost comparisons that we did with MySql vs. </a:t>
            </a:r>
            <a:r>
              <a:rPr lang="en-US" dirty="0" smtClean="0"/>
              <a:t>MongoDB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We apply the same scientific</a:t>
            </a:r>
            <a:r>
              <a:rPr lang="en-US" baseline="0" dirty="0" smtClean="0"/>
              <a:t> rigor as our customers when making a decision on which database to use.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23</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7605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24</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1291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701040" y="4473893"/>
            <a:ext cx="5608320" cy="3660610"/>
          </a:xfrm>
          <a:prstGeom prst="rect">
            <a:avLst/>
          </a:prstGeom>
        </p:spPr>
        <p:txBody>
          <a:bodyPr lIns="93162" tIns="93162" rIns="93162" bIns="93162" anchor="t" anchorCtr="0">
            <a:noAutofit/>
          </a:bodyPr>
          <a:lstStyle/>
          <a:p>
            <a:pPr marL="0" indent="0">
              <a:lnSpc>
                <a:spcPct val="150000"/>
              </a:lnSpc>
              <a:buClr>
                <a:schemeClr val="accent1"/>
              </a:buClr>
              <a:buSzPct val="96666"/>
              <a:buFont typeface="Arial"/>
              <a:buNone/>
            </a:pPr>
            <a:r>
              <a:rPr lang="en-US" sz="1200" dirty="0" smtClean="0">
                <a:solidFill>
                  <a:schemeClr val="bg2"/>
                </a:solidFill>
              </a:rPr>
              <a:t>To</a:t>
            </a:r>
            <a:r>
              <a:rPr lang="en-US" sz="1200" baseline="0" dirty="0" smtClean="0">
                <a:solidFill>
                  <a:schemeClr val="bg2"/>
                </a:solidFill>
              </a:rPr>
              <a:t> test if MongoDB could give us the performance we need we used the same scientific rigor that our customers use in their experiments. </a:t>
            </a:r>
            <a:r>
              <a:rPr lang="en-US" sz="1200" dirty="0" smtClean="0">
                <a:solidFill>
                  <a:schemeClr val="bg2"/>
                </a:solidFill>
              </a:rPr>
              <a:t>We</a:t>
            </a:r>
            <a:r>
              <a:rPr lang="en-US" sz="1200" baseline="0" dirty="0" smtClean="0">
                <a:solidFill>
                  <a:schemeClr val="bg2"/>
                </a:solidFill>
              </a:rPr>
              <a:t> ran a performance comparison between MongoDB and MySql Aurora for inserting data into the two databases.</a:t>
            </a:r>
            <a:endParaRPr lang="en-US" sz="1200" dirty="0" smtClean="0">
              <a:solidFill>
                <a:schemeClr val="bg2"/>
              </a:solidFill>
            </a:endParaRPr>
          </a:p>
          <a:p>
            <a:pPr marL="285750" indent="-285750">
              <a:lnSpc>
                <a:spcPct val="150000"/>
              </a:lnSpc>
              <a:buClr>
                <a:schemeClr val="accent1"/>
              </a:buClr>
              <a:buSzPct val="96666"/>
              <a:buFont typeface="Arial"/>
              <a:buChar char="•"/>
            </a:pPr>
            <a:endParaRPr lang="en-US" sz="1200" dirty="0" smtClean="0">
              <a:solidFill>
                <a:schemeClr val="bg2"/>
              </a:solidFill>
            </a:endParaRPr>
          </a:p>
          <a:p>
            <a:pPr marL="0" indent="0">
              <a:lnSpc>
                <a:spcPct val="150000"/>
              </a:lnSpc>
              <a:buClr>
                <a:schemeClr val="accent1"/>
              </a:buClr>
              <a:buSzPct val="96666"/>
              <a:buFont typeface="Arial"/>
              <a:buNone/>
            </a:pPr>
            <a:r>
              <a:rPr lang="en-US" dirty="0" smtClean="0">
                <a:solidFill>
                  <a:schemeClr val="bg2"/>
                </a:solidFill>
              </a:rPr>
              <a:t>If</a:t>
            </a:r>
            <a:r>
              <a:rPr lang="en-US" baseline="0" dirty="0" smtClean="0">
                <a:solidFill>
                  <a:schemeClr val="bg2"/>
                </a:solidFill>
              </a:rPr>
              <a:t> I were to reduce my presentation to one slide, this would be that slide. This is a staggeringly awesome improvement in developer productivity.</a:t>
            </a:r>
          </a:p>
          <a:p>
            <a:pPr marL="0" indent="0">
              <a:lnSpc>
                <a:spcPct val="150000"/>
              </a:lnSpc>
              <a:buClr>
                <a:schemeClr val="accent1"/>
              </a:buClr>
              <a:buSzPct val="96666"/>
              <a:buFont typeface="Arial"/>
              <a:buNone/>
            </a:pPr>
            <a:endParaRPr lang="en-US" sz="1200" dirty="0" smtClean="0">
              <a:solidFill>
                <a:schemeClr val="bg2"/>
              </a:solidFill>
            </a:endParaRPr>
          </a:p>
          <a:p>
            <a:pPr marL="0" indent="0">
              <a:lnSpc>
                <a:spcPct val="150000"/>
              </a:lnSpc>
              <a:buClr>
                <a:schemeClr val="accent1"/>
              </a:buClr>
              <a:buSzPct val="96666"/>
              <a:buFont typeface="Arial"/>
              <a:buNone/>
            </a:pPr>
            <a:r>
              <a:rPr lang="en-US" sz="1200" dirty="0" smtClean="0">
                <a:solidFill>
                  <a:schemeClr val="bg2"/>
                </a:solidFill>
              </a:rPr>
              <a:t>For this test,</a:t>
            </a:r>
            <a:r>
              <a:rPr lang="en-US" sz="1200" baseline="0" dirty="0" smtClean="0">
                <a:solidFill>
                  <a:schemeClr val="bg2"/>
                </a:solidFill>
              </a:rPr>
              <a:t> we inserted into two tables, a parent and child table containing the compound results. The un-optimized query inserted one row into the parent table retrieves the newly created primary key, sets that as the foreign key on the child object and inserts the child object and repeat thousands of times. This took 147,000 seconds. Next we optimized by performing a batch insert for all the parent records and then a batch insert of all the child records. This reduced the time by a factor of  350.</a:t>
            </a:r>
          </a:p>
          <a:p>
            <a:pPr marL="0" indent="0">
              <a:lnSpc>
                <a:spcPct val="150000"/>
              </a:lnSpc>
              <a:buClr>
                <a:schemeClr val="accent1"/>
              </a:buClr>
              <a:buSzPct val="96666"/>
              <a:buFont typeface="Arial"/>
              <a:buNone/>
            </a:pPr>
            <a:endParaRPr lang="en-US" sz="1200" baseline="0" dirty="0" smtClean="0">
              <a:solidFill>
                <a:schemeClr val="bg2"/>
              </a:solidFill>
            </a:endParaRPr>
          </a:p>
          <a:p>
            <a:pPr marL="0" indent="0">
              <a:lnSpc>
                <a:spcPct val="150000"/>
              </a:lnSpc>
              <a:buClr>
                <a:schemeClr val="accent1"/>
              </a:buClr>
              <a:buSzPct val="96666"/>
              <a:buFont typeface="Arial"/>
              <a:buNone/>
            </a:pPr>
            <a:r>
              <a:rPr lang="en-US" sz="1200" baseline="0" dirty="0" smtClean="0">
                <a:solidFill>
                  <a:schemeClr val="bg2"/>
                </a:solidFill>
              </a:rPr>
              <a:t>We ran the same insert with MongoDB with only one line of code, and it was still 6x faster.</a:t>
            </a:r>
          </a:p>
          <a:p>
            <a:pPr marL="0" indent="0">
              <a:lnSpc>
                <a:spcPct val="150000"/>
              </a:lnSpc>
              <a:buClr>
                <a:schemeClr val="accent1"/>
              </a:buClr>
              <a:buSzPct val="96666"/>
              <a:buFont typeface="Arial"/>
              <a:buNone/>
            </a:pPr>
            <a:endParaRPr lang="en-US" sz="1200" dirty="0" smtClean="0">
              <a:solidFill>
                <a:schemeClr val="bg2"/>
              </a:solidFill>
            </a:endParaRPr>
          </a:p>
          <a:p>
            <a:pPr marL="0" indent="0">
              <a:lnSpc>
                <a:spcPct val="150000"/>
              </a:lnSpc>
              <a:buClr>
                <a:schemeClr val="accent1"/>
              </a:buClr>
              <a:buSzPct val="96666"/>
              <a:buFont typeface="Arial"/>
              <a:buNone/>
            </a:pPr>
            <a:endParaRPr lang="en-US" sz="1200" dirty="0" smtClean="0">
              <a:solidFill>
                <a:schemeClr val="bg2"/>
              </a:solidFill>
            </a:endParaRPr>
          </a:p>
          <a:p>
            <a:pPr marL="285750" indent="-285750">
              <a:lnSpc>
                <a:spcPct val="150000"/>
              </a:lnSpc>
              <a:buClr>
                <a:schemeClr val="accent1"/>
              </a:buClr>
              <a:buSzPct val="96666"/>
              <a:buFont typeface="Arial"/>
              <a:buChar char="•"/>
            </a:pPr>
            <a:r>
              <a:rPr lang="en-US" sz="1200" dirty="0" smtClean="0">
                <a:solidFill>
                  <a:schemeClr val="bg2"/>
                </a:solidFill>
              </a:rPr>
              <a:t>TODO: run test with larger data set. </a:t>
            </a:r>
            <a:endParaRPr lang="en-US" sz="1200" dirty="0">
              <a:solidFill>
                <a:schemeClr val="bg2"/>
              </a:solidFill>
            </a:endParaRPr>
          </a:p>
        </p:txBody>
      </p:sp>
      <p:sp>
        <p:nvSpPr>
          <p:cNvPr id="104" name="Shape 104"/>
          <p:cNvSpPr txBox="1">
            <a:spLocks noGrp="1"/>
          </p:cNvSpPr>
          <p:nvPr>
            <p:ph type="sldNum" idx="12"/>
          </p:nvPr>
        </p:nvSpPr>
        <p:spPr>
          <a:xfrm>
            <a:off x="3970937" y="8829967"/>
            <a:ext cx="3037840" cy="466345"/>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US"/>
              <a:pPr>
                <a:buClr>
                  <a:srgbClr val="000000"/>
                </a:buClr>
                <a:buSzPct val="25000"/>
              </a:pPr>
              <a:t>25</a:t>
            </a:fld>
            <a:endParaRPr lang="en-US" dirty="0"/>
          </a:p>
        </p:txBody>
      </p:sp>
    </p:spTree>
    <p:extLst>
      <p:ext uri="{BB962C8B-B14F-4D97-AF65-F5344CB8AC3E}">
        <p14:creationId xmlns:p14="http://schemas.microsoft.com/office/powerpoint/2010/main" val="144554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701040" y="4473893"/>
            <a:ext cx="5608320" cy="3660610"/>
          </a:xfrm>
          <a:prstGeom prst="rect">
            <a:avLst/>
          </a:prstGeom>
        </p:spPr>
        <p:txBody>
          <a:bodyPr lIns="93162" tIns="93162" rIns="93162" bIns="93162" anchor="t" anchorCtr="0">
            <a:noAutofit/>
          </a:bodyPr>
          <a:lstStyle/>
          <a:p>
            <a:pPr marL="0" indent="0">
              <a:lnSpc>
                <a:spcPct val="150000"/>
              </a:lnSpc>
              <a:buClr>
                <a:schemeClr val="accent1"/>
              </a:buClr>
              <a:buSzPct val="96666"/>
              <a:buFont typeface="Arial"/>
              <a:buNone/>
            </a:pPr>
            <a:r>
              <a:rPr lang="en-US" dirty="0" smtClean="0">
                <a:solidFill>
                  <a:schemeClr val="bg2"/>
                </a:solidFill>
              </a:rPr>
              <a:t>Here is a screenshot of the lines of code with MySql vs. MongoDB.</a:t>
            </a:r>
          </a:p>
          <a:p>
            <a:pPr marL="291179" indent="-291179">
              <a:lnSpc>
                <a:spcPct val="150000"/>
              </a:lnSpc>
              <a:buClr>
                <a:schemeClr val="accent1"/>
              </a:buClr>
              <a:buSzPct val="96666"/>
              <a:buFont typeface="Arial"/>
              <a:buChar char="•"/>
            </a:pPr>
            <a:r>
              <a:rPr lang="en-US" dirty="0" smtClean="0">
                <a:solidFill>
                  <a:schemeClr val="bg2"/>
                </a:solidFill>
              </a:rPr>
              <a:t>MySQL </a:t>
            </a:r>
            <a:r>
              <a:rPr lang="en-US" dirty="0">
                <a:solidFill>
                  <a:schemeClr val="bg2"/>
                </a:solidFill>
              </a:rPr>
              <a:t>optimized: 40 lines</a:t>
            </a:r>
          </a:p>
          <a:p>
            <a:pPr marL="291179" indent="-291179">
              <a:lnSpc>
                <a:spcPct val="150000"/>
              </a:lnSpc>
              <a:buClr>
                <a:schemeClr val="accent1"/>
              </a:buClr>
              <a:buSzPct val="96666"/>
              <a:buFont typeface="Arial"/>
              <a:buChar char="•"/>
            </a:pPr>
            <a:r>
              <a:rPr lang="en-US" dirty="0">
                <a:solidFill>
                  <a:schemeClr val="bg2"/>
                </a:solidFill>
              </a:rPr>
              <a:t>MongoDB: 1 </a:t>
            </a:r>
            <a:r>
              <a:rPr lang="en-US" dirty="0" smtClean="0">
                <a:solidFill>
                  <a:schemeClr val="bg2"/>
                </a:solidFill>
              </a:rPr>
              <a:t>line</a:t>
            </a:r>
          </a:p>
          <a:p>
            <a:pPr marL="0" indent="0">
              <a:lnSpc>
                <a:spcPct val="150000"/>
              </a:lnSpc>
              <a:buClr>
                <a:schemeClr val="accent1"/>
              </a:buClr>
              <a:buSzPct val="96666"/>
              <a:buFont typeface="Arial"/>
              <a:buNone/>
            </a:pPr>
            <a:endParaRPr lang="en-US" baseline="0" dirty="0" smtClean="0">
              <a:solidFill>
                <a:schemeClr val="bg2"/>
              </a:solidFill>
            </a:endParaRPr>
          </a:p>
          <a:p>
            <a:pPr marL="0" indent="0">
              <a:lnSpc>
                <a:spcPct val="150000"/>
              </a:lnSpc>
              <a:buClr>
                <a:schemeClr val="accent1"/>
              </a:buClr>
              <a:buSzPct val="96666"/>
              <a:buFont typeface="Arial"/>
              <a:buNone/>
            </a:pPr>
            <a:endParaRPr lang="en-US" baseline="0" dirty="0" smtClean="0">
              <a:solidFill>
                <a:schemeClr val="bg2"/>
              </a:solidFill>
            </a:endParaRPr>
          </a:p>
          <a:p>
            <a:pPr marL="0" indent="0">
              <a:lnSpc>
                <a:spcPct val="150000"/>
              </a:lnSpc>
              <a:buClr>
                <a:schemeClr val="accent1"/>
              </a:buClr>
              <a:buSzPct val="96666"/>
              <a:buFont typeface="Arial"/>
              <a:buNone/>
            </a:pPr>
            <a:endParaRPr lang="en-US" dirty="0">
              <a:solidFill>
                <a:schemeClr val="bg2"/>
              </a:solidFill>
            </a:endParaRPr>
          </a:p>
        </p:txBody>
      </p:sp>
      <p:sp>
        <p:nvSpPr>
          <p:cNvPr id="104" name="Shape 104"/>
          <p:cNvSpPr txBox="1">
            <a:spLocks noGrp="1"/>
          </p:cNvSpPr>
          <p:nvPr>
            <p:ph type="sldNum" idx="12"/>
          </p:nvPr>
        </p:nvSpPr>
        <p:spPr>
          <a:xfrm>
            <a:off x="3970937" y="8829967"/>
            <a:ext cx="3037840" cy="466345"/>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US"/>
              <a:pPr>
                <a:buClr>
                  <a:srgbClr val="000000"/>
                </a:buClr>
                <a:buSzPct val="25000"/>
              </a:pPr>
              <a:t>26</a:t>
            </a:fld>
            <a:endParaRPr lang="en-US" dirty="0"/>
          </a:p>
        </p:txBody>
      </p:sp>
    </p:spTree>
    <p:extLst>
      <p:ext uri="{BB962C8B-B14F-4D97-AF65-F5344CB8AC3E}">
        <p14:creationId xmlns:p14="http://schemas.microsoft.com/office/powerpoint/2010/main" val="1721985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701040" y="4473893"/>
            <a:ext cx="5608320" cy="3660610"/>
          </a:xfrm>
          <a:prstGeom prst="rect">
            <a:avLst/>
          </a:prstGeom>
        </p:spPr>
        <p:txBody>
          <a:bodyPr lIns="93162" tIns="93162" rIns="93162" bIns="93162" anchor="t" anchorCtr="0">
            <a:noAutofit/>
          </a:bodyPr>
          <a:lstStyle/>
          <a:p>
            <a:pPr marL="291179" indent="-291179">
              <a:lnSpc>
                <a:spcPct val="150000"/>
              </a:lnSpc>
              <a:buClr>
                <a:schemeClr val="accent1"/>
              </a:buClr>
              <a:buSzPct val="96666"/>
              <a:buFont typeface="Arial"/>
              <a:buChar char="•"/>
            </a:pPr>
            <a:endParaRPr lang="en-US" dirty="0">
              <a:solidFill>
                <a:schemeClr val="bg2"/>
              </a:solidFill>
            </a:endParaRPr>
          </a:p>
        </p:txBody>
      </p:sp>
      <p:sp>
        <p:nvSpPr>
          <p:cNvPr id="104" name="Shape 104"/>
          <p:cNvSpPr txBox="1">
            <a:spLocks noGrp="1"/>
          </p:cNvSpPr>
          <p:nvPr>
            <p:ph type="sldNum" idx="12"/>
          </p:nvPr>
        </p:nvSpPr>
        <p:spPr>
          <a:xfrm>
            <a:off x="3970937" y="8829967"/>
            <a:ext cx="3037840" cy="466345"/>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US"/>
              <a:pPr>
                <a:buClr>
                  <a:srgbClr val="000000"/>
                </a:buClr>
                <a:buSzPct val="25000"/>
              </a:pPr>
              <a:t>27</a:t>
            </a:fld>
            <a:endParaRPr lang="en-US" dirty="0"/>
          </a:p>
        </p:txBody>
      </p:sp>
    </p:spTree>
    <p:extLst>
      <p:ext uri="{BB962C8B-B14F-4D97-AF65-F5344CB8AC3E}">
        <p14:creationId xmlns:p14="http://schemas.microsoft.com/office/powerpoint/2010/main" val="1504840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Clr>
                <a:schemeClr val="accent1"/>
              </a:buClr>
              <a:buSzPct val="96666"/>
              <a:buFont typeface="Arial"/>
              <a:buNone/>
            </a:pPr>
            <a:r>
              <a:rPr lang="en-US" sz="1200" dirty="0" smtClean="0">
                <a:solidFill>
                  <a:schemeClr val="bg2"/>
                </a:solidFill>
              </a:rPr>
              <a:t>Similar </a:t>
            </a:r>
            <a:r>
              <a:rPr lang="en-US" sz="1200" dirty="0">
                <a:solidFill>
                  <a:schemeClr val="bg2"/>
                </a:solidFill>
              </a:rPr>
              <a:t>number of lines of </a:t>
            </a:r>
            <a:r>
              <a:rPr lang="en-US" sz="1200" dirty="0" smtClean="0">
                <a:solidFill>
                  <a:schemeClr val="bg2"/>
                </a:solidFill>
              </a:rPr>
              <a:t>code and performance.</a:t>
            </a:r>
          </a:p>
          <a:p>
            <a:pPr marL="0" indent="0">
              <a:lnSpc>
                <a:spcPct val="150000"/>
              </a:lnSpc>
              <a:buClr>
                <a:schemeClr val="accent1"/>
              </a:buClr>
              <a:buSzPct val="96666"/>
              <a:buFont typeface="Arial"/>
              <a:buNone/>
            </a:pPr>
            <a:endParaRPr lang="en-US" sz="1200" dirty="0" smtClean="0">
              <a:solidFill>
                <a:schemeClr val="bg2"/>
              </a:solidFill>
            </a:endParaRPr>
          </a:p>
          <a:p>
            <a:pPr marL="0" indent="0">
              <a:lnSpc>
                <a:spcPct val="150000"/>
              </a:lnSpc>
              <a:buClr>
                <a:schemeClr val="accent1"/>
              </a:buClr>
              <a:buSzPct val="96666"/>
              <a:buFont typeface="Arial"/>
              <a:buNone/>
            </a:pPr>
            <a:r>
              <a:rPr lang="en-US" sz="1200" dirty="0" smtClean="0">
                <a:solidFill>
                  <a:schemeClr val="bg2"/>
                </a:solidFill>
              </a:rPr>
              <a:t>SQL</a:t>
            </a:r>
            <a:r>
              <a:rPr lang="en-US" sz="1200" baseline="0" dirty="0" smtClean="0">
                <a:solidFill>
                  <a:schemeClr val="bg2"/>
                </a:solidFill>
              </a:rPr>
              <a:t> Injection: </a:t>
            </a:r>
            <a:r>
              <a:rPr lang="en-US" sz="1200" dirty="0" smtClean="0">
                <a:solidFill>
                  <a:schemeClr val="bg2"/>
                </a:solidFill>
              </a:rPr>
              <a:t>Nice advantage of MongoDB is that the queries are strongly typed and no chance</a:t>
            </a:r>
            <a:r>
              <a:rPr lang="en-US" sz="1200" baseline="0" dirty="0" smtClean="0">
                <a:solidFill>
                  <a:schemeClr val="bg2"/>
                </a:solidFill>
              </a:rPr>
              <a:t> of SQL injection. After all these years SQL injection is still the number one security threat.</a:t>
            </a:r>
          </a:p>
          <a:p>
            <a:pPr marL="0" indent="0">
              <a:lnSpc>
                <a:spcPct val="150000"/>
              </a:lnSpc>
              <a:buClr>
                <a:schemeClr val="accent1"/>
              </a:buClr>
              <a:buSzPct val="96666"/>
              <a:buFont typeface="Arial"/>
              <a:buNone/>
            </a:pPr>
            <a:endParaRPr lang="en-US" sz="1200" dirty="0" smtClean="0">
              <a:solidFill>
                <a:schemeClr val="bg2"/>
              </a:solidFill>
            </a:endParaRP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28</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4241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example</a:t>
            </a:r>
            <a:r>
              <a:rPr lang="en-US" baseline="0" dirty="0" smtClean="0"/>
              <a:t> of developer productivity gains by switching to MongoDB. </a:t>
            </a:r>
            <a:r>
              <a:rPr lang="en-US" dirty="0" smtClean="0"/>
              <a:t>The </a:t>
            </a:r>
            <a:r>
              <a:rPr lang="en-US" dirty="0" smtClean="0"/>
              <a:t>application used in </a:t>
            </a:r>
            <a:r>
              <a:rPr lang="en-US" dirty="0" smtClean="0"/>
              <a:t>some </a:t>
            </a:r>
            <a:r>
              <a:rPr lang="en-US" dirty="0" smtClean="0"/>
              <a:t>major sporting</a:t>
            </a:r>
            <a:r>
              <a:rPr lang="en-US" baseline="0" dirty="0" smtClean="0"/>
              <a:t> event in </a:t>
            </a:r>
            <a:r>
              <a:rPr lang="en-US" baseline="0" dirty="0" smtClean="0"/>
              <a:t>past </a:t>
            </a:r>
            <a:r>
              <a:rPr lang="en-US" dirty="0" smtClean="0"/>
              <a:t>summer</a:t>
            </a:r>
            <a:r>
              <a:rPr lang="en-US" baseline="0" dirty="0" smtClean="0"/>
              <a:t> - TraceFinder</a:t>
            </a:r>
            <a:r>
              <a:rPr lang="en-US" dirty="0" smtClean="0"/>
              <a:t>. The</a:t>
            </a:r>
            <a:r>
              <a:rPr lang="en-US" baseline="0" dirty="0" smtClean="0"/>
              <a:t> entire application is a million lines of code, for the data layer we reduced from 4k lines to 1k.</a:t>
            </a: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4DAF2D3-D273-4148-ADB6-B0CFFDBA1522}" type="slidenum">
              <a:rPr lang="en-US" smtClean="0"/>
              <a:pPr/>
              <a:t>29</a:t>
            </a:fld>
            <a:endParaRPr lang="en-US" dirty="0"/>
          </a:p>
        </p:txBody>
      </p:sp>
    </p:spTree>
    <p:extLst>
      <p:ext uri="{BB962C8B-B14F-4D97-AF65-F5344CB8AC3E}">
        <p14:creationId xmlns:p14="http://schemas.microsoft.com/office/powerpoint/2010/main" val="1656247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 am contrasting DynamoDB and MongoDB, I think that as usual the answer to which database is best for your application is “It depends”, </a:t>
            </a:r>
            <a:r>
              <a:rPr lang="en-US" baseline="0" dirty="0" smtClean="0"/>
              <a:t>my product owner always says, I don’t need better decisions, I need better choices and both of these databases are used heavily by ThermoFisher cloud successfully.</a:t>
            </a:r>
          </a:p>
          <a:p>
            <a:endParaRPr lang="en-US" baseline="0" dirty="0" smtClean="0"/>
          </a:p>
          <a:p>
            <a:r>
              <a:rPr lang="en-US" baseline="0" dirty="0" smtClean="0"/>
              <a:t>Features..</a:t>
            </a:r>
          </a:p>
          <a:p>
            <a:endParaRPr lang="en-US" baseline="0" dirty="0" smtClean="0"/>
          </a:p>
          <a:p>
            <a:r>
              <a:rPr lang="en-US" baseline="0" dirty="0" smtClean="0"/>
              <a:t>I expect both of </a:t>
            </a:r>
            <a:r>
              <a:rPr lang="en-US" baseline="0" smtClean="0"/>
              <a:t>these databases will </a:t>
            </a:r>
            <a:r>
              <a:rPr lang="en-US" baseline="0" dirty="0" smtClean="0"/>
              <a:t>continue to grow in popularity at a much faster rate than relational </a:t>
            </a:r>
            <a:r>
              <a:rPr lang="en-US" baseline="0" dirty="0" smtClean="0"/>
              <a:t>databases.</a:t>
            </a:r>
            <a:endParaRPr lang="en-US" baseline="0" dirty="0" smtClean="0"/>
          </a:p>
          <a:p>
            <a:endParaRPr lang="en-US" dirty="0" smtClean="0"/>
          </a:p>
          <a:p>
            <a:r>
              <a:rPr lang="en-US" dirty="0" smtClean="0"/>
              <a:t>The most obvious difference is that Dynamo is an AWS-only</a:t>
            </a:r>
            <a:r>
              <a:rPr lang="en-US" baseline="0" dirty="0" smtClean="0"/>
              <a:t> service and Mongo runs </a:t>
            </a:r>
            <a:r>
              <a:rPr lang="en-US" dirty="0" smtClean="0"/>
              <a:t>anywhere.</a:t>
            </a:r>
          </a:p>
          <a:p>
            <a:r>
              <a:rPr lang="en-US" dirty="0" smtClean="0"/>
              <a:t>Rich query language:</a:t>
            </a:r>
            <a:r>
              <a:rPr lang="en-US" baseline="0" dirty="0" smtClean="0"/>
              <a:t> </a:t>
            </a:r>
          </a:p>
          <a:p>
            <a:pPr marL="171450" indent="-171450">
              <a:buFontTx/>
              <a:buChar char="-"/>
            </a:pPr>
            <a:r>
              <a:rPr lang="en-US" dirty="0" smtClean="0"/>
              <a:t>With MongoDB,</a:t>
            </a:r>
            <a:r>
              <a:rPr lang="en-US" baseline="0" dirty="0" smtClean="0"/>
              <a:t> I can answer questions like which instruments had the highest utilization last month or what is the pump pressure were I see my pumps begin to fail. And I can find this out without writing any code using ad-hoc queries. </a:t>
            </a:r>
          </a:p>
          <a:p>
            <a:pPr marL="171450" indent="-171450">
              <a:buFontTx/>
              <a:buChar char="-"/>
            </a:pPr>
            <a:r>
              <a:rPr lang="en-US" baseline="0" dirty="0" smtClean="0"/>
              <a:t>With MongoDB, I can take advantage of rich features like joins, document validation, strongly typed queries, decimal data type, views, graph queries, and grouping, the aggregation pipeline, map-reduce, native spark connector, etc.</a:t>
            </a:r>
          </a:p>
          <a:p>
            <a:pPr marL="171450" indent="-171450">
              <a:buFontTx/>
              <a:buChar cha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According to </a:t>
            </a:r>
            <a:r>
              <a:rPr lang="en-US" baseline="0" dirty="0" err="1" smtClean="0"/>
              <a:t>db</a:t>
            </a:r>
            <a:r>
              <a:rPr lang="en-US" baseline="0" dirty="0" smtClean="0"/>
              <a:t>-engines, MongoDB and </a:t>
            </a:r>
            <a:r>
              <a:rPr lang="en-US" baseline="0" dirty="0" err="1" smtClean="0"/>
              <a:t>DynamoDB</a:t>
            </a:r>
            <a:r>
              <a:rPr lang="en-US" baseline="0" dirty="0" smtClean="0"/>
              <a:t> are the two top rated database in the category of Document </a:t>
            </a:r>
            <a:r>
              <a:rPr lang="en-US" baseline="0" dirty="0" err="1" smtClean="0"/>
              <a:t>DBs.</a:t>
            </a:r>
            <a:r>
              <a:rPr lang="en-US" baseline="0" dirty="0" smtClean="0"/>
              <a:t> </a:t>
            </a:r>
            <a:r>
              <a:rPr lang="en-US" dirty="0" smtClean="0"/>
              <a:t>MongoDB has</a:t>
            </a:r>
            <a:r>
              <a:rPr lang="en-US" baseline="0" dirty="0" smtClean="0"/>
              <a:t> a score of 325 and </a:t>
            </a:r>
            <a:r>
              <a:rPr lang="en-US" baseline="0" dirty="0" err="1" smtClean="0"/>
              <a:t>DyamoDB</a:t>
            </a:r>
            <a:r>
              <a:rPr lang="en-US" baseline="0" dirty="0" smtClean="0"/>
              <a:t> a score of 29.</a:t>
            </a:r>
            <a:endParaRPr lang="en-US" dirty="0" smtClean="0"/>
          </a:p>
          <a:p>
            <a:endParaRPr lang="en-US" dirty="0" smtClean="0"/>
          </a:p>
          <a:p>
            <a:r>
              <a:rPr lang="en-US" baseline="0" dirty="0" smtClean="0"/>
              <a:t>Native Integration with AWS: For example, if you want to take advantage of the native triggers available to execute a Lambda statement</a:t>
            </a:r>
          </a:p>
          <a:p>
            <a:endParaRPr lang="en-US" baseline="0" dirty="0" smtClean="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30</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861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marL="285750" marR="0" lvl="0" indent="-285750" algn="l" defTabSz="457200" rtl="0" eaLnBrk="1" fontAlgn="auto" latinLnBrk="0" hangingPunct="1">
              <a:lnSpc>
                <a:spcPct val="100000"/>
              </a:lnSpc>
              <a:spcBef>
                <a:spcPts val="0"/>
              </a:spcBef>
              <a:spcAft>
                <a:spcPts val="0"/>
              </a:spcAft>
              <a:buClrTx/>
              <a:buSzTx/>
              <a:buFont typeface="Arial" charset="0"/>
              <a:buNone/>
              <a:tabLst/>
              <a:defRPr/>
            </a:pPr>
            <a:r>
              <a:rPr lang="en-US" sz="1600" dirty="0" smtClean="0"/>
              <a:t>One of the ways we do this is by</a:t>
            </a:r>
            <a:r>
              <a:rPr lang="en-US" sz="1600" baseline="0" dirty="0" smtClean="0"/>
              <a:t> manufacturing an instrument called a Mass </a:t>
            </a:r>
            <a:r>
              <a:rPr lang="en-US" sz="1600" baseline="0" dirty="0"/>
              <a:t>Spectrometer</a:t>
            </a:r>
            <a:r>
              <a:rPr lang="en-US" sz="1600" baseline="0" dirty="0" smtClean="0"/>
              <a:t>. A Mass Spectrometer has become the gold standard for telling you what is in your sample and how much down to the mass of an electron, which is really, really accurate.</a:t>
            </a:r>
            <a:endParaRPr lang="en-US" sz="1600" baseline="0" dirty="0"/>
          </a:p>
          <a:p>
            <a:pPr marL="285750" marR="0" lvl="0" indent="-285750" algn="l" defTabSz="457200" rtl="0" eaLnBrk="1" fontAlgn="auto" latinLnBrk="0" hangingPunct="1">
              <a:lnSpc>
                <a:spcPct val="100000"/>
              </a:lnSpc>
              <a:spcBef>
                <a:spcPts val="0"/>
              </a:spcBef>
              <a:spcAft>
                <a:spcPts val="0"/>
              </a:spcAft>
              <a:buClrTx/>
              <a:buSzTx/>
              <a:buFont typeface="Arial" charset="0"/>
              <a:buNone/>
              <a:tabLst/>
              <a:defRPr/>
            </a:pPr>
            <a:endParaRPr lang="en-US" sz="1600" dirty="0" smtClean="0"/>
          </a:p>
          <a:p>
            <a:pPr marL="285750" marR="0" lvl="0" indent="-285750" algn="l" defTabSz="457200" rtl="0" eaLnBrk="1" fontAlgn="auto" latinLnBrk="0" hangingPunct="1">
              <a:lnSpc>
                <a:spcPct val="100000"/>
              </a:lnSpc>
              <a:spcBef>
                <a:spcPts val="0"/>
              </a:spcBef>
              <a:spcAft>
                <a:spcPts val="0"/>
              </a:spcAft>
              <a:buClrTx/>
              <a:buSzTx/>
              <a:buFont typeface="Arial" charset="0"/>
              <a:buNone/>
              <a:tabLst/>
              <a:defRPr/>
            </a:pPr>
            <a:r>
              <a:rPr lang="en-US" sz="1600" dirty="0" smtClean="0"/>
              <a:t>The sample is injected</a:t>
            </a:r>
            <a:r>
              <a:rPr lang="en-US" sz="1600" baseline="0" dirty="0" smtClean="0"/>
              <a:t> into the front of the instrument, ionized and then spun around in a ping-pong size metal sphere. Larger molecules have longer wavelengths and smaller molecules have shorter wavelengths.</a:t>
            </a:r>
          </a:p>
          <a:p>
            <a:pPr marL="285750" marR="0" lvl="0" indent="-285750" algn="l" defTabSz="457200" rtl="0" eaLnBrk="1" fontAlgn="auto" latinLnBrk="0" hangingPunct="1">
              <a:lnSpc>
                <a:spcPct val="100000"/>
              </a:lnSpc>
              <a:spcBef>
                <a:spcPts val="0"/>
              </a:spcBef>
              <a:spcAft>
                <a:spcPts val="0"/>
              </a:spcAft>
              <a:buClrTx/>
              <a:buSzTx/>
              <a:buFont typeface="Arial" charset="0"/>
              <a:buNone/>
              <a:tabLst/>
              <a:defRPr/>
            </a:pPr>
            <a:endParaRPr lang="en-US" sz="1600" dirty="0" smtClean="0"/>
          </a:p>
          <a:p>
            <a:pPr marL="285750" marR="0" lvl="0" indent="-285750" algn="l" defTabSz="457200" rtl="0" eaLnBrk="1" fontAlgn="auto" latinLnBrk="0" hangingPunct="1">
              <a:lnSpc>
                <a:spcPct val="100000"/>
              </a:lnSpc>
              <a:spcBef>
                <a:spcPts val="0"/>
              </a:spcBef>
              <a:spcAft>
                <a:spcPts val="0"/>
              </a:spcAft>
              <a:buClrTx/>
              <a:buSzTx/>
              <a:buFont typeface="Arial" charset="0"/>
              <a:buNone/>
              <a:tabLst/>
              <a:defRPr/>
            </a:pPr>
            <a:r>
              <a:rPr lang="en-US" sz="1600" dirty="0" smtClean="0"/>
              <a:t>It turns out there</a:t>
            </a:r>
            <a:r>
              <a:rPr lang="en-US" sz="1600" baseline="0" dirty="0" smtClean="0"/>
              <a:t> are quite a few applications </a:t>
            </a:r>
            <a:r>
              <a:rPr lang="en-US" sz="1600" dirty="0" smtClean="0"/>
              <a:t>for this capability.</a:t>
            </a:r>
          </a:p>
          <a:p>
            <a:pPr marL="285750" marR="0" lvl="0" indent="-285750" algn="l" defTabSz="457200" rtl="0" eaLnBrk="1" fontAlgn="auto" latinLnBrk="0" hangingPunct="1">
              <a:lnSpc>
                <a:spcPct val="100000"/>
              </a:lnSpc>
              <a:spcBef>
                <a:spcPts val="0"/>
              </a:spcBef>
              <a:spcAft>
                <a:spcPts val="0"/>
              </a:spcAft>
              <a:buClrTx/>
              <a:buSzTx/>
              <a:buFont typeface="Arial" charset="0"/>
              <a:buNone/>
              <a:tabLst/>
              <a:defRPr/>
            </a:pPr>
            <a:endParaRPr lang="en-US" sz="1600" dirty="0"/>
          </a:p>
          <a:p>
            <a:pPr marL="285750" marR="0" lvl="0" indent="-285750" algn="l" defTabSz="457200" rtl="0" eaLnBrk="1" fontAlgn="auto" latinLnBrk="0" hangingPunct="1">
              <a:lnSpc>
                <a:spcPct val="100000"/>
              </a:lnSpc>
              <a:spcBef>
                <a:spcPts val="0"/>
              </a:spcBef>
              <a:spcAft>
                <a:spcPts val="0"/>
              </a:spcAft>
              <a:buClrTx/>
              <a:buSzTx/>
              <a:buFont typeface="Arial" charset="0"/>
              <a:buNone/>
              <a:tabLst/>
              <a:defRPr/>
            </a:pPr>
            <a:endParaRPr lang="en-US" sz="1600" dirty="0"/>
          </a:p>
          <a:p>
            <a:pPr marL="285750" marR="0" lvl="0" indent="-285750" algn="l" defTabSz="457200" rtl="0" eaLnBrk="1" fontAlgn="auto" latinLnBrk="0" hangingPunct="1">
              <a:lnSpc>
                <a:spcPct val="100000"/>
              </a:lnSpc>
              <a:spcBef>
                <a:spcPts val="0"/>
              </a:spcBef>
              <a:spcAft>
                <a:spcPts val="0"/>
              </a:spcAft>
              <a:buClrTx/>
              <a:buSzTx/>
              <a:buFont typeface="Arial" charset="0"/>
              <a:buNone/>
              <a:tabLst/>
              <a:defRPr/>
            </a:pPr>
            <a:endParaRPr lang="en-US" sz="1600" dirty="0"/>
          </a:p>
          <a:p>
            <a:pPr marL="291179" indent="-291179" defTabSz="465887">
              <a:defRPr/>
            </a:pPr>
            <a:endParaRPr sz="1600" dirty="0"/>
          </a:p>
        </p:txBody>
      </p:sp>
    </p:spTree>
    <p:extLst>
      <p:ext uri="{BB962C8B-B14F-4D97-AF65-F5344CB8AC3E}">
        <p14:creationId xmlns:p14="http://schemas.microsoft.com/office/powerpoint/2010/main" val="2109271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don’t interpret</a:t>
            </a:r>
            <a:r>
              <a:rPr lang="en-US" baseline="0" dirty="0" smtClean="0"/>
              <a:t> this slide as you should always use MongoDB over S3. That would not be wise. S3 would far out perform MongoDB in other scenarios. In this particular case, MongoDB is a much better choice.</a:t>
            </a:r>
          </a:p>
          <a:p>
            <a:endParaRPr lang="en-US" dirty="0" smtClean="0"/>
          </a:p>
          <a:p>
            <a:r>
              <a:rPr lang="en-US" dirty="0" smtClean="0"/>
              <a:t>This measurement was taken by running C# code from </a:t>
            </a:r>
            <a:r>
              <a:rPr lang="en-US" baseline="0" dirty="0" smtClean="0"/>
              <a:t>EC2 instance in AWS US-East region.</a:t>
            </a:r>
          </a:p>
          <a:p>
            <a:endParaRPr lang="en-US" baseline="0" dirty="0" smtClean="0"/>
          </a:p>
          <a:p>
            <a:r>
              <a:rPr lang="en-US" baseline="0" dirty="0" smtClean="0"/>
              <a:t>The title of this slide might strike you as odd, comparing S3 with MongoDB.</a:t>
            </a:r>
          </a:p>
          <a:p>
            <a:endParaRPr lang="en-US" baseline="0" dirty="0" smtClean="0"/>
          </a:p>
          <a:p>
            <a:r>
              <a:rPr lang="en-US" baseline="0" dirty="0" smtClean="0"/>
              <a:t>S3 is an powerful AWS service which can be used to store multi gigabyte files and tiny JSON objects. It is a key-value store but by carefully selecting keys you can use S3 like a simple database with tables and rows a set of S3 objects with the same key prefix can function like a database table, the advantage is that you have a very inexpensive, </a:t>
            </a:r>
            <a:r>
              <a:rPr lang="en-US" baseline="0" dirty="0" err="1" smtClean="0"/>
              <a:t>serverless</a:t>
            </a:r>
            <a:r>
              <a:rPr lang="en-US" baseline="0" dirty="0" smtClean="0"/>
              <a:t>, highly available database. But as your application gets more complex you miss out on the rich query capabilities of a full relational or document database.</a:t>
            </a:r>
          </a:p>
          <a:p>
            <a:endParaRPr lang="en-US" baseline="0" dirty="0" smtClean="0"/>
          </a:p>
          <a:p>
            <a:r>
              <a:rPr lang="en-US" baseline="0" dirty="0" smtClean="0"/>
              <a:t>For our Real-time chromatogram we realized a couple orders of magnitude in savings in network and CPU consumption on our application servers by not having to download the entire S3 object and filter it down, we were able to do this instead on the database. </a:t>
            </a:r>
          </a:p>
          <a:p>
            <a:endParaRPr lang="en-US" baseline="0" dirty="0" smtClean="0"/>
          </a:p>
          <a:p>
            <a:endParaRPr lang="en-US" baseline="0" dirty="0" smtClean="0"/>
          </a:p>
          <a:p>
            <a:r>
              <a:rPr lang="en-US" baseline="0" dirty="0" smtClean="0"/>
              <a:t>[Reference]</a:t>
            </a:r>
          </a:p>
          <a:p>
            <a:r>
              <a:rPr lang="en-US" baseline="0" dirty="0" smtClean="0"/>
              <a:t>Performance measurement code: "C:\_</a:t>
            </a:r>
            <a:r>
              <a:rPr lang="en-US" baseline="0" dirty="0" err="1" smtClean="0"/>
              <a:t>git</a:t>
            </a:r>
            <a:r>
              <a:rPr lang="en-US" baseline="0" dirty="0" smtClean="0"/>
              <a:t>\</a:t>
            </a:r>
            <a:r>
              <a:rPr lang="en-US" baseline="0" dirty="0" err="1" smtClean="0"/>
              <a:t>CloudAgent</a:t>
            </a:r>
            <a:r>
              <a:rPr lang="en-US" baseline="0" dirty="0" smtClean="0"/>
              <a:t>\</a:t>
            </a:r>
            <a:r>
              <a:rPr lang="en-US" baseline="0" dirty="0" err="1" smtClean="0"/>
              <a:t>srcapi</a:t>
            </a:r>
            <a:r>
              <a:rPr lang="en-US" baseline="0" dirty="0" smtClean="0"/>
              <a:t>\</a:t>
            </a:r>
            <a:r>
              <a:rPr lang="en-US" baseline="0" dirty="0" err="1" smtClean="0"/>
              <a:t>Ironclad.Bootstrap</a:t>
            </a:r>
            <a:r>
              <a:rPr lang="en-US" baseline="0" dirty="0" smtClean="0"/>
              <a:t>\Repo\</a:t>
            </a:r>
            <a:r>
              <a:rPr lang="en-US" baseline="0" dirty="0" err="1" smtClean="0"/>
              <a:t>RealtimeChroDalBootstrap.cs</a:t>
            </a:r>
            <a:r>
              <a:rPr lang="en-US" baseline="0" dirty="0" smtClean="0"/>
              <a:t>"</a:t>
            </a:r>
          </a:p>
          <a:p>
            <a:endParaRPr lang="en-US" baseline="0" dirty="0" smtClean="0"/>
          </a:p>
          <a:p>
            <a:r>
              <a:rPr lang="en-US" baseline="0" dirty="0" smtClean="0"/>
              <a:t>[Note]</a:t>
            </a:r>
          </a:p>
          <a:p>
            <a:r>
              <a:rPr lang="en-US" baseline="0" dirty="0" err="1" smtClean="0"/>
              <a:t>Serialzed</a:t>
            </a:r>
            <a:r>
              <a:rPr lang="en-US" baseline="0" dirty="0" smtClean="0"/>
              <a:t> JSON to S3 using </a:t>
            </a:r>
            <a:r>
              <a:rPr lang="en-US" baseline="0" dirty="0" err="1" smtClean="0"/>
              <a:t>Newtonsoft</a:t>
            </a:r>
            <a:r>
              <a:rPr lang="en-US" baseline="0" dirty="0" smtClean="0"/>
              <a:t> to S3 which is 20% larger objects compared with Mongo </a:t>
            </a:r>
            <a:r>
              <a:rPr lang="en-US" baseline="0" dirty="0" err="1" smtClean="0"/>
              <a:t>Bson</a:t>
            </a:r>
            <a:r>
              <a:rPr lang="en-US" baseline="0" dirty="0" smtClean="0"/>
              <a:t>. (storage on disk is even more of a contrast)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31</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447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our Real-time chromatogram we realized a couple orders of magnitude in savings in network and CPU consumption on our application servers by not having to download the entire S3 object and filter it down, we were able to do this instead on the database. </a:t>
            </a:r>
          </a:p>
          <a:p>
            <a:endParaRPr lang="en-US" baseline="0" dirty="0" smtClean="0"/>
          </a:p>
          <a:p>
            <a:endParaRPr lang="en-US" baseline="0" dirty="0" smtClean="0"/>
          </a:p>
          <a:p>
            <a:r>
              <a:rPr lang="en-US" baseline="0" dirty="0" smtClean="0"/>
              <a:t>[Reference]</a:t>
            </a:r>
          </a:p>
          <a:p>
            <a:r>
              <a:rPr lang="en-US" baseline="0" dirty="0" smtClean="0"/>
              <a:t>Performance measurement code: "C:\_git\CloudAgent\srcapi\Ironclad.Bootstrap\Repo\RealtimeChroDalBootstrap.cs"</a:t>
            </a:r>
          </a:p>
          <a:p>
            <a:endParaRPr lang="en-US" baseline="0" dirty="0" smtClean="0"/>
          </a:p>
          <a:p>
            <a:r>
              <a:rPr lang="en-US" baseline="0" dirty="0" smtClean="0"/>
              <a:t>[Note]</a:t>
            </a:r>
          </a:p>
          <a:p>
            <a:r>
              <a:rPr lang="en-US" baseline="0" dirty="0" err="1" smtClean="0"/>
              <a:t>Serialzed</a:t>
            </a:r>
            <a:r>
              <a:rPr lang="en-US" baseline="0" dirty="0" smtClean="0"/>
              <a:t> JSON to S3 using </a:t>
            </a:r>
            <a:r>
              <a:rPr lang="en-US" baseline="0" dirty="0" err="1" smtClean="0"/>
              <a:t>Newtonsoft</a:t>
            </a:r>
            <a:r>
              <a:rPr lang="en-US" baseline="0" dirty="0" smtClean="0"/>
              <a:t> to S3 which is 20% larger objects compared with Mongo </a:t>
            </a:r>
            <a:r>
              <a:rPr lang="en-US" baseline="0" dirty="0" err="1" smtClean="0"/>
              <a:t>Bson</a:t>
            </a:r>
            <a:r>
              <a:rPr lang="en-US" baseline="0" dirty="0" smtClean="0"/>
              <a:t>. (storage on disk is even more of a contrast)</a:t>
            </a:r>
          </a:p>
          <a:p>
            <a:endParaRPr lang="en-US" baseline="0" dirty="0" smtClean="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32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8464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701040" y="4473893"/>
            <a:ext cx="5608320" cy="3660610"/>
          </a:xfrm>
          <a:prstGeom prst="rect">
            <a:avLst/>
          </a:prstGeom>
        </p:spPr>
        <p:txBody>
          <a:bodyPr lIns="93162" tIns="93162" rIns="93162" bIns="93162" anchor="t" anchorCtr="0">
            <a:noAutofit/>
          </a:bodyPr>
          <a:lstStyle/>
          <a:p>
            <a:pPr marL="285750" indent="-285750">
              <a:lnSpc>
                <a:spcPct val="150000"/>
              </a:lnSpc>
              <a:buClr>
                <a:schemeClr val="accent1"/>
              </a:buClr>
              <a:buSzPct val="96666"/>
              <a:buFont typeface="Arial"/>
              <a:buChar char="•"/>
            </a:pPr>
            <a:endParaRPr lang="en-US" sz="1200" dirty="0">
              <a:solidFill>
                <a:schemeClr val="bg2"/>
              </a:solidFill>
            </a:endParaRPr>
          </a:p>
          <a:p>
            <a:pPr marL="285750" indent="-285750">
              <a:lnSpc>
                <a:spcPct val="150000"/>
              </a:lnSpc>
              <a:buClr>
                <a:schemeClr val="accent1"/>
              </a:buClr>
              <a:buSzPct val="96666"/>
              <a:buFont typeface="Arial"/>
              <a:buChar char="•"/>
            </a:pPr>
            <a:r>
              <a:rPr lang="en-US" sz="1200" dirty="0">
                <a:solidFill>
                  <a:schemeClr val="bg2"/>
                </a:solidFill>
              </a:rPr>
              <a:t>With all the time we are saving writing and optimizing data layer code,</a:t>
            </a:r>
            <a:r>
              <a:rPr lang="en-US" sz="1200" baseline="0" dirty="0">
                <a:solidFill>
                  <a:schemeClr val="bg2"/>
                </a:solidFill>
              </a:rPr>
              <a:t> we are able to invest in improving our algorithms, improving the user experience, and improving the processing infrastructure.</a:t>
            </a:r>
          </a:p>
          <a:p>
            <a:pPr marL="285750" indent="-285750">
              <a:lnSpc>
                <a:spcPct val="150000"/>
              </a:lnSpc>
              <a:buClr>
                <a:schemeClr val="accent1"/>
              </a:buClr>
              <a:buSzPct val="96666"/>
              <a:buFont typeface="Arial"/>
              <a:buChar char="•"/>
            </a:pPr>
            <a:endParaRPr lang="en-US" sz="1200" baseline="0" dirty="0">
              <a:solidFill>
                <a:schemeClr val="bg2"/>
              </a:solidFill>
            </a:endParaRPr>
          </a:p>
          <a:p>
            <a:pPr marL="285750" indent="-285750">
              <a:lnSpc>
                <a:spcPct val="150000"/>
              </a:lnSpc>
              <a:buClr>
                <a:schemeClr val="accent1"/>
              </a:buClr>
              <a:buSzPct val="96666"/>
              <a:buFont typeface="Arial"/>
              <a:buChar char="•"/>
            </a:pPr>
            <a:endParaRPr lang="en-US" sz="1200" dirty="0">
              <a:solidFill>
                <a:schemeClr val="bg2"/>
              </a:solidFill>
            </a:endParaRPr>
          </a:p>
        </p:txBody>
      </p:sp>
      <p:sp>
        <p:nvSpPr>
          <p:cNvPr id="104" name="Shape 104"/>
          <p:cNvSpPr txBox="1">
            <a:spLocks noGrp="1"/>
          </p:cNvSpPr>
          <p:nvPr>
            <p:ph type="sldNum" idx="12"/>
          </p:nvPr>
        </p:nvSpPr>
        <p:spPr>
          <a:xfrm>
            <a:off x="3970937" y="8829967"/>
            <a:ext cx="3037840" cy="466345"/>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US"/>
              <a:pPr>
                <a:buClr>
                  <a:srgbClr val="000000"/>
                </a:buClr>
                <a:buSzPct val="25000"/>
              </a:pPr>
              <a:t>34</a:t>
            </a:fld>
            <a:endParaRPr lang="en-US" dirty="0"/>
          </a:p>
        </p:txBody>
      </p:sp>
    </p:spTree>
    <p:extLst>
      <p:ext uri="{BB962C8B-B14F-4D97-AF65-F5344CB8AC3E}">
        <p14:creationId xmlns:p14="http://schemas.microsoft.com/office/powerpoint/2010/main" val="3364620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701040" y="4473893"/>
            <a:ext cx="5608320" cy="3660610"/>
          </a:xfrm>
          <a:prstGeom prst="rect">
            <a:avLst/>
          </a:prstGeom>
        </p:spPr>
        <p:txBody>
          <a:bodyPr lIns="93162" tIns="93162" rIns="93162" bIns="93162" anchor="t" anchorCtr="0">
            <a:noAutofit/>
          </a:bodyPr>
          <a:lstStyle/>
          <a:p>
            <a:pPr marL="291179" indent="-291179">
              <a:lnSpc>
                <a:spcPct val="150000"/>
              </a:lnSpc>
              <a:buClr>
                <a:schemeClr val="accent1"/>
              </a:buClr>
              <a:buSzPct val="96666"/>
              <a:buFont typeface="Arial"/>
              <a:buChar char="•"/>
            </a:pPr>
            <a:endParaRPr lang="en-US" dirty="0">
              <a:solidFill>
                <a:schemeClr val="bg2"/>
              </a:solidFill>
            </a:endParaRPr>
          </a:p>
        </p:txBody>
      </p:sp>
      <p:sp>
        <p:nvSpPr>
          <p:cNvPr id="104" name="Shape 104"/>
          <p:cNvSpPr txBox="1">
            <a:spLocks noGrp="1"/>
          </p:cNvSpPr>
          <p:nvPr>
            <p:ph type="sldNum" idx="12"/>
          </p:nvPr>
        </p:nvSpPr>
        <p:spPr>
          <a:xfrm>
            <a:off x="3970937" y="8829967"/>
            <a:ext cx="3037840" cy="466345"/>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US"/>
              <a:pPr>
                <a:buClr>
                  <a:srgbClr val="000000"/>
                </a:buClr>
                <a:buSzPct val="25000"/>
              </a:pPr>
              <a:t>35</a:t>
            </a:fld>
            <a:endParaRPr lang="en-US" dirty="0"/>
          </a:p>
        </p:txBody>
      </p:sp>
    </p:spTree>
    <p:extLst>
      <p:ext uri="{BB962C8B-B14F-4D97-AF65-F5344CB8AC3E}">
        <p14:creationId xmlns:p14="http://schemas.microsoft.com/office/powerpoint/2010/main" val="1565301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701040" y="4473893"/>
            <a:ext cx="5608320" cy="3660610"/>
          </a:xfrm>
          <a:prstGeom prst="rect">
            <a:avLst/>
          </a:prstGeom>
        </p:spPr>
        <p:txBody>
          <a:bodyPr lIns="93162" tIns="93162" rIns="93162" bIns="93162" anchor="t" anchorCtr="0">
            <a:noAutofit/>
          </a:bodyPr>
          <a:lstStyle/>
          <a:p>
            <a:pPr marL="0" indent="0">
              <a:lnSpc>
                <a:spcPct val="150000"/>
              </a:lnSpc>
              <a:buClr>
                <a:schemeClr val="accent1"/>
              </a:buClr>
              <a:buSzPct val="96666"/>
              <a:buFont typeface="Arial"/>
              <a:buNone/>
            </a:pPr>
            <a:r>
              <a:rPr lang="en-US" sz="1200" dirty="0" smtClean="0">
                <a:solidFill>
                  <a:schemeClr val="bg2"/>
                </a:solidFill>
              </a:rPr>
              <a:t>In</a:t>
            </a:r>
            <a:r>
              <a:rPr lang="en-US" sz="1200" baseline="0" dirty="0" smtClean="0">
                <a:solidFill>
                  <a:schemeClr val="bg2"/>
                </a:solidFill>
              </a:rPr>
              <a:t> summary, we use MongoDB Atlas because it is Easy, Performant, easy to migrate to, robust, and no downtime, even when scaling up. But perhaps the best way to express the value of Atlas is with a story. Before I worked for ThermoFisher Scientific I was a Microsoft consultant and companies would hire me to upgrade their </a:t>
            </a:r>
            <a:r>
              <a:rPr lang="en-US" sz="1200" baseline="0" dirty="0" err="1" smtClean="0">
                <a:solidFill>
                  <a:schemeClr val="bg2"/>
                </a:solidFill>
              </a:rPr>
              <a:t>Sql</a:t>
            </a:r>
            <a:r>
              <a:rPr lang="en-US" sz="1200" baseline="0" dirty="0" smtClean="0">
                <a:solidFill>
                  <a:schemeClr val="bg2"/>
                </a:solidFill>
              </a:rPr>
              <a:t> Servers over the weekend. This was a stressful weekend with a lot of risk and at the end it really didn’t feel like we had accomplished anything of value to the customer. With MongoDB Atlas I don’t have to install OS Service packs or perform database upgrades. I can spend my time worrying about what is import to my customers.</a:t>
            </a:r>
          </a:p>
          <a:p>
            <a:pPr marL="0" indent="0">
              <a:lnSpc>
                <a:spcPct val="150000"/>
              </a:lnSpc>
              <a:buClr>
                <a:schemeClr val="accent1"/>
              </a:buClr>
              <a:buSzPct val="96666"/>
              <a:buFont typeface="Arial"/>
              <a:buNone/>
            </a:pPr>
            <a:endParaRPr lang="en-US" sz="1200" baseline="0" dirty="0" smtClean="0">
              <a:solidFill>
                <a:schemeClr val="bg2"/>
              </a:solidFill>
            </a:endParaRPr>
          </a:p>
        </p:txBody>
      </p:sp>
      <p:sp>
        <p:nvSpPr>
          <p:cNvPr id="104" name="Shape 104"/>
          <p:cNvSpPr txBox="1">
            <a:spLocks noGrp="1"/>
          </p:cNvSpPr>
          <p:nvPr>
            <p:ph type="sldNum" idx="12"/>
          </p:nvPr>
        </p:nvSpPr>
        <p:spPr>
          <a:xfrm>
            <a:off x="3970937" y="8829967"/>
            <a:ext cx="3037840" cy="466345"/>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US"/>
              <a:pPr>
                <a:buClr>
                  <a:srgbClr val="000000"/>
                </a:buClr>
                <a:buSzPct val="25000"/>
              </a:pPr>
              <a:t>36</a:t>
            </a:fld>
            <a:endParaRPr lang="en-US" dirty="0"/>
          </a:p>
        </p:txBody>
      </p:sp>
    </p:spTree>
    <p:extLst>
      <p:ext uri="{BB962C8B-B14F-4D97-AF65-F5344CB8AC3E}">
        <p14:creationId xmlns:p14="http://schemas.microsoft.com/office/powerpoint/2010/main" val="1163131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701040" y="4473893"/>
            <a:ext cx="5608320" cy="3660610"/>
          </a:xfrm>
          <a:prstGeom prst="rect">
            <a:avLst/>
          </a:prstGeom>
        </p:spPr>
        <p:txBody>
          <a:bodyPr lIns="93162" tIns="93162" rIns="93162" bIns="93162" anchor="t" anchorCtr="0">
            <a:noAutofit/>
          </a:bodyPr>
          <a:lstStyle/>
          <a:p>
            <a:endParaRPr dirty="0"/>
          </a:p>
        </p:txBody>
      </p:sp>
      <p:sp>
        <p:nvSpPr>
          <p:cNvPr id="104" name="Shape 104"/>
          <p:cNvSpPr txBox="1">
            <a:spLocks noGrp="1"/>
          </p:cNvSpPr>
          <p:nvPr>
            <p:ph type="sldNum" idx="12"/>
          </p:nvPr>
        </p:nvSpPr>
        <p:spPr>
          <a:xfrm>
            <a:off x="3970937" y="8829967"/>
            <a:ext cx="3037840" cy="466345"/>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US"/>
              <a:pPr>
                <a:buClr>
                  <a:srgbClr val="000000"/>
                </a:buClr>
                <a:buSzPct val="25000"/>
              </a:pPr>
              <a:t>39</a:t>
            </a:fld>
            <a:endParaRPr lang="en-US" dirty="0"/>
          </a:p>
        </p:txBody>
      </p:sp>
    </p:spTree>
    <p:extLst>
      <p:ext uri="{BB962C8B-B14F-4D97-AF65-F5344CB8AC3E}">
        <p14:creationId xmlns:p14="http://schemas.microsoft.com/office/powerpoint/2010/main" val="384635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1012736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353577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1360541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984571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ThermoFisher </a:t>
            </a:r>
            <a:r>
              <a:rPr lang="en-US" dirty="0"/>
              <a:t>Mass Spectrometry instruments are used to detect </a:t>
            </a:r>
            <a:r>
              <a:rPr lang="en-US" dirty="0" smtClean="0"/>
              <a:t>Pollutants</a:t>
            </a:r>
            <a:r>
              <a:rPr lang="en-US" baseline="0" dirty="0" smtClean="0"/>
              <a:t>, if it is bad for you, our instruments will detect 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of our customers is the </a:t>
            </a:r>
            <a:r>
              <a:rPr lang="en-US" dirty="0" smtClean="0"/>
              <a:t>Karolinska institute in Sweden, (this is the same university responsible for giving out Nobel prizes) and they </a:t>
            </a:r>
            <a:r>
              <a:rPr lang="en-US" dirty="0" smtClean="0"/>
              <a:t>have dozens of ThermoFisher instruments which processes </a:t>
            </a:r>
            <a:r>
              <a:rPr lang="en-US" dirty="0" smtClean="0"/>
              <a:t>100k samples per year serving</a:t>
            </a:r>
            <a:r>
              <a:rPr lang="en-US" baseline="0" dirty="0" smtClean="0"/>
              <a:t> all of Sweden</a:t>
            </a:r>
            <a:r>
              <a:rPr lang="en-US" dirty="0" smtClean="0"/>
              <a:t>. Each of their high resolution instruments produces 100TB data per year.</a:t>
            </a:r>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latin typeface="Calibri"/>
                <a:ea typeface="Calibri"/>
                <a:cs typeface="Calibri"/>
                <a:sym typeface="Calibri"/>
              </a:rPr>
              <a:pPr algn="r">
                <a:buSzPct val="25000"/>
              </a:pPr>
              <a:t>4</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9159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1731431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130592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ThermoFisher’s motto is to make the world healthier, cleaner, and safer</a:t>
            </a:r>
            <a:r>
              <a:rPr lang="en-US" baseline="0" dirty="0" smtClean="0"/>
              <a:t>. </a:t>
            </a:r>
            <a:r>
              <a:rPr lang="en-US" dirty="0" smtClean="0"/>
              <a:t>For </a:t>
            </a:r>
            <a:r>
              <a:rPr lang="en-US" dirty="0" smtClean="0"/>
              <a:t>me, </a:t>
            </a:r>
            <a:r>
              <a:rPr lang="en-US" dirty="0" smtClean="0"/>
              <a:t>this </a:t>
            </a:r>
            <a:r>
              <a:rPr lang="en-US" baseline="0" dirty="0" smtClean="0"/>
              <a:t>is </a:t>
            </a:r>
            <a:r>
              <a:rPr lang="en-US" baseline="0" dirty="0" smtClean="0"/>
              <a:t>personally meaningful. My son Landon was born with a Cleft lip and Pallet which is caused at least in part by exposure of the baby at a very early age </a:t>
            </a:r>
            <a:r>
              <a:rPr lang="en-US" baseline="0" dirty="0" smtClean="0"/>
              <a:t>(when they are just pea </a:t>
            </a:r>
            <a:r>
              <a:rPr lang="en-US" baseline="0" dirty="0" smtClean="0"/>
              <a:t>size) to </a:t>
            </a:r>
            <a:r>
              <a:rPr lang="en-US" baseline="0" dirty="0" smtClean="0"/>
              <a:t>a toxin: </a:t>
            </a:r>
            <a:r>
              <a:rPr lang="en-US" baseline="0" dirty="0" smtClean="0"/>
              <a:t>mercury, lead, a volatile </a:t>
            </a:r>
            <a:r>
              <a:rPr lang="en-US" baseline="0" dirty="0" smtClean="0"/>
              <a:t>organic, for example. </a:t>
            </a:r>
            <a:r>
              <a:rPr lang="en-US" baseline="0" dirty="0" smtClean="0"/>
              <a:t>So preventing other children from being born with birth with defects and having safe and healthy lives is one thing that motivates me to come to work every day.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4DAF2D3-D273-4148-ADB6-B0CFFDBA1522}" type="slidenum">
              <a:rPr lang="en-US" smtClean="0"/>
              <a:pPr/>
              <a:t>5</a:t>
            </a:fld>
            <a:endParaRPr lang="en-US" dirty="0"/>
          </a:p>
        </p:txBody>
      </p:sp>
    </p:spTree>
    <p:extLst>
      <p:ext uri="{BB962C8B-B14F-4D97-AF65-F5344CB8AC3E}">
        <p14:creationId xmlns:p14="http://schemas.microsoft.com/office/powerpoint/2010/main" val="173597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mission to mars in </a:t>
            </a:r>
            <a:r>
              <a:rPr lang="en-US" dirty="0" smtClean="0"/>
              <a:t>2020 </a:t>
            </a:r>
            <a:r>
              <a:rPr lang="en-US" dirty="0"/>
              <a:t>will carry</a:t>
            </a:r>
            <a:r>
              <a:rPr lang="en-US" baseline="0" dirty="0"/>
              <a:t> a mass </a:t>
            </a:r>
            <a:r>
              <a:rPr lang="en-US" baseline="0" dirty="0" smtClean="0"/>
              <a:t>spec based on a ThermoFisher design. The instrument is called t</a:t>
            </a:r>
            <a:r>
              <a:rPr lang="en-US" dirty="0" smtClean="0"/>
              <a:t>he Mars Organic Molecule Analyzer, or MOMA.</a:t>
            </a:r>
            <a:r>
              <a:rPr lang="en-US" baseline="0" dirty="0" smtClean="0"/>
              <a:t> </a:t>
            </a:r>
            <a:r>
              <a:rPr lang="en-US" dirty="0" smtClean="0"/>
              <a:t>It has the ability</a:t>
            </a:r>
            <a:r>
              <a:rPr lang="en-US" baseline="0" dirty="0" smtClean="0"/>
              <a:t> to detect molecular molecules in smaller quantities than any instrument ever before it. It will be interesting to see the results. Any discovery would be significant.</a:t>
            </a:r>
            <a:endParaRPr lang="en-US" dirty="0"/>
          </a:p>
          <a:p>
            <a:endParaRPr lang="en-US" dirty="0" smtClean="0"/>
          </a:p>
          <a:p>
            <a:endParaRPr lang="en-US" dirty="0" smtClean="0"/>
          </a:p>
          <a:p>
            <a:endParaRPr lang="en-US" dirty="0" smtClean="0"/>
          </a:p>
          <a:p>
            <a:r>
              <a:rPr lang="en-US" dirty="0" smtClean="0"/>
              <a:t>[Extra]</a:t>
            </a:r>
            <a:endParaRPr lang="en-US" dirty="0"/>
          </a:p>
          <a:p>
            <a:r>
              <a:rPr lang="en-US" dirty="0"/>
              <a:t>Mars rover is not running MongoDB, but maybe as the NASA</a:t>
            </a:r>
            <a:r>
              <a:rPr lang="en-US" baseline="0" dirty="0"/>
              <a:t> </a:t>
            </a:r>
            <a:r>
              <a:rPr lang="en-US" dirty="0"/>
              <a:t>trend continues for using commercial products and Thermo increasingly adapts MongoDB, MongoDB</a:t>
            </a:r>
            <a:r>
              <a:rPr lang="en-US" baseline="0" dirty="0"/>
              <a:t> will ship on a Mars Rover some day. You definitely couldn’t run DynamoDB on the mars rover, but you could run Mongo.</a:t>
            </a:r>
          </a:p>
          <a:p>
            <a:endParaRPr lang="en-US" baseline="0" dirty="0"/>
          </a:p>
          <a:p>
            <a:r>
              <a:rPr lang="en-US" dirty="0" smtClean="0"/>
              <a:t>----</a:t>
            </a:r>
            <a:endParaRPr lang="en-US" dirty="0"/>
          </a:p>
          <a:p>
            <a:r>
              <a:rPr lang="en-US" dirty="0"/>
              <a:t>http://science.gsfc.nasa.gov/sed/bio/veronica.t.pinnick</a:t>
            </a:r>
          </a:p>
          <a:p>
            <a:endParaRPr lang="en-US" dirty="0"/>
          </a:p>
          <a:p>
            <a:r>
              <a:rPr lang="en-US" sz="1200" b="1" i="0" u="none" strike="noStrike" kern="1200" cap="none" dirty="0">
                <a:solidFill>
                  <a:schemeClr val="tx1"/>
                </a:solidFill>
                <a:effectLst/>
                <a:latin typeface="Calibri"/>
                <a:ea typeface="Calibri"/>
                <a:cs typeface="Calibri"/>
                <a:sym typeface="Calibri"/>
              </a:rPr>
              <a:t>https://ep70.eventpilot.us/web/planner.php?id=ASMS16</a:t>
            </a:r>
          </a:p>
          <a:p>
            <a:r>
              <a:rPr lang="en-US" sz="1200" b="1" i="0" u="none" strike="noStrike" kern="1200" cap="none" dirty="0">
                <a:solidFill>
                  <a:schemeClr val="tx1"/>
                </a:solidFill>
                <a:effectLst/>
                <a:latin typeface="Calibri"/>
                <a:ea typeface="Calibri"/>
                <a:cs typeface="Calibri"/>
                <a:sym typeface="Calibri"/>
              </a:rPr>
              <a:t>Mars Organic Molecule Analyzer (MOMA) Mass Spectrometer: Performance Testing in GC-MS and LD-MS Modes of Operation</a:t>
            </a:r>
          </a:p>
          <a:p>
            <a:endParaRPr lang="en-US" dirty="0"/>
          </a:p>
          <a:p>
            <a:endParaRPr lang="en-US" dirty="0"/>
          </a:p>
          <a:p>
            <a:endParaRPr lang="en-US" dirty="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6</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303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a:t>
            </a:r>
            <a:r>
              <a:rPr lang="en-US" baseline="0" dirty="0" smtClean="0"/>
              <a:t> mass spectrometers are used in major sporting events to ensure an even playing field by detecting banned performance enhancing drugs.</a:t>
            </a:r>
          </a:p>
          <a:p>
            <a:endParaRPr lang="en-US" dirty="0" smtClean="0"/>
          </a:p>
          <a:p>
            <a:r>
              <a:rPr lang="en-US" dirty="0" smtClean="0"/>
              <a:t>[</a:t>
            </a:r>
            <a:r>
              <a:rPr lang="en-US" dirty="0" smtClean="0"/>
              <a:t>reference]</a:t>
            </a:r>
            <a:endParaRPr lang="en-US" dirty="0"/>
          </a:p>
          <a:p>
            <a:r>
              <a:rPr lang="en-US" dirty="0"/>
              <a:t>http://www.nbcnews.com/storyline/2016-rio-summer-olympics/rio-olympics-top-anti-doping-scientist-cheats-will-probably-be-n573531</a:t>
            </a:r>
          </a:p>
          <a:p>
            <a:endParaRPr lang="en-US" dirty="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7</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723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So this is what beer looks like in a mass spec. This is 100</a:t>
            </a:r>
            <a:r>
              <a:rPr lang="en-US" baseline="0" dirty="0" smtClean="0"/>
              <a:t> samples of various types of beer. Each one of the variations in these peaks represents the unique flavonoids that make a product unique and give it a distinct smell and flavor.</a:t>
            </a:r>
          </a:p>
          <a:p>
            <a:endParaRPr lang="en-US" dirty="0" smtClean="0"/>
          </a:p>
          <a:p>
            <a:r>
              <a:rPr lang="en-US" dirty="0" smtClean="0"/>
              <a:t>Our </a:t>
            </a:r>
            <a:r>
              <a:rPr lang="en-US" dirty="0"/>
              <a:t>mass spectrometers are used for</a:t>
            </a:r>
            <a:r>
              <a:rPr lang="en-US" baseline="0" dirty="0"/>
              <a:t> product authenticity studies.</a:t>
            </a:r>
          </a:p>
          <a:p>
            <a:endParaRPr lang="en-US" dirty="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latin typeface="Calibri"/>
                <a:ea typeface="Calibri"/>
                <a:cs typeface="Calibri"/>
                <a:sym typeface="Calibri"/>
              </a:rPr>
              <a:pPr algn="r">
                <a:buSzPct val="25000"/>
              </a:pPr>
              <a:t>8</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617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Any MythBuster fans out there? Adam Savage actually spoke at the keynote of MongoDB world 2016 in New York, so that is why I am a Mongo fan, never mind the technical merits.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2009 The Mythbusters Adam </a:t>
            </a:r>
            <a:r>
              <a:rPr lang="en-US" baseline="0" dirty="0"/>
              <a:t>and Jamie use ThermoFisher Mass Spectrometer to determine if soda cans have rat pee on them.  Really great episode, just search for “Rat Pee Soda”.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experiment, they take 1000 soda cans and let rats run and pee all over them. And then take soda cans from local convenience stores and compare the two sets of cans using a black light. Using the black light, both sets look similar. Organic material glowing under the black light. However, when they take the rat pee cans and the convenience store cans to the Stanford analytical lab, the mass spectrometer is able to conclusively determine that no rat pee is found on the convenience store cans.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[reference]</a:t>
            </a:r>
            <a:endParaRPr lang="en-US" baseline="0" dirty="0"/>
          </a:p>
          <a:p>
            <a:r>
              <a:rPr lang="en-US" dirty="0" smtClean="0"/>
              <a:t>Episode 135</a:t>
            </a:r>
          </a:p>
          <a:p>
            <a:r>
              <a:rPr lang="en-US" dirty="0" smtClean="0"/>
              <a:t>http</a:t>
            </a:r>
            <a:r>
              <a:rPr lang="en-US" dirty="0"/>
              <a:t>://www.dailymotion.com/video/x2n9enp   (Starting at minute</a:t>
            </a:r>
            <a:r>
              <a:rPr lang="en-US" baseline="0" dirty="0"/>
              <a:t> 7:30 Jamie and Adam visit Stanford lab and use Thermo Mass Specs</a:t>
            </a:r>
            <a:r>
              <a:rPr lang="en-US" baseline="0" dirty="0" smtClean="0"/>
              <a:t>)</a:t>
            </a:r>
            <a:endParaRPr lang="en-US" dirty="0" smtClean="0"/>
          </a:p>
          <a:p>
            <a:endParaRPr lang="en-US" dirty="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9</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9896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1"/>
          <p:cNvSpPr>
            <a:spLocks noGrp="1"/>
          </p:cNvSpPr>
          <p:nvPr>
            <p:ph type="body" sz="quarter" idx="10" hasCustomPrompt="1"/>
          </p:nvPr>
        </p:nvSpPr>
        <p:spPr>
          <a:xfrm>
            <a:off x="3640667" y="4643694"/>
            <a:ext cx="4910667" cy="577849"/>
          </a:xfrm>
        </p:spPr>
        <p:txBody>
          <a:bodyPr>
            <a:normAutofit/>
          </a:bodyPr>
          <a:lstStyle>
            <a:lvl1pPr marL="0" indent="0" algn="ctr">
              <a:buNone/>
              <a:defRPr sz="2133" baseline="0">
                <a:solidFill>
                  <a:schemeClr val="bg2">
                    <a:lumMod val="10000"/>
                  </a:schemeClr>
                </a:solidFill>
              </a:defRPr>
            </a:lvl1pPr>
          </a:lstStyle>
          <a:p>
            <a:pPr lvl="0"/>
            <a:r>
              <a:rPr lang="en-US" dirty="0"/>
              <a:t>Click to edit Presenter, Team</a:t>
            </a:r>
          </a:p>
        </p:txBody>
      </p:sp>
      <p:sp>
        <p:nvSpPr>
          <p:cNvPr id="11" name="Text Placeholder 11"/>
          <p:cNvSpPr>
            <a:spLocks noGrp="1"/>
          </p:cNvSpPr>
          <p:nvPr>
            <p:ph type="body" sz="quarter" idx="11" hasCustomPrompt="1"/>
          </p:nvPr>
        </p:nvSpPr>
        <p:spPr>
          <a:xfrm>
            <a:off x="3640667" y="5151695"/>
            <a:ext cx="4910667" cy="493184"/>
          </a:xfrm>
        </p:spPr>
        <p:txBody>
          <a:bodyPr>
            <a:normAutofit/>
          </a:bodyPr>
          <a:lstStyle>
            <a:lvl1pPr marL="0" indent="0" algn="ctr">
              <a:buNone/>
              <a:defRPr sz="2133" baseline="0">
                <a:solidFill>
                  <a:schemeClr val="bg1">
                    <a:lumMod val="65000"/>
                  </a:schemeClr>
                </a:solidFill>
              </a:defRPr>
            </a:lvl1pPr>
          </a:lstStyle>
          <a:p>
            <a:pPr lvl="0"/>
            <a:r>
              <a:rPr lang="en-US" dirty="0"/>
              <a:t>Month/Day/Year</a:t>
            </a:r>
          </a:p>
        </p:txBody>
      </p:sp>
      <p:sp>
        <p:nvSpPr>
          <p:cNvPr id="15" name="Text Placeholder 8"/>
          <p:cNvSpPr>
            <a:spLocks noGrp="1"/>
          </p:cNvSpPr>
          <p:nvPr>
            <p:ph type="body" sz="quarter" idx="12" hasCustomPrompt="1"/>
          </p:nvPr>
        </p:nvSpPr>
        <p:spPr>
          <a:xfrm>
            <a:off x="1212675" y="2332554"/>
            <a:ext cx="9766651" cy="992716"/>
          </a:xfrm>
        </p:spPr>
        <p:txBody>
          <a:bodyPr>
            <a:noAutofit/>
          </a:bodyPr>
          <a:lstStyle>
            <a:lvl1pPr marL="0" indent="0" algn="ctr">
              <a:buNone/>
              <a:defRPr sz="5333" b="1" baseline="0">
                <a:solidFill>
                  <a:schemeClr val="bg2">
                    <a:lumMod val="10000"/>
                  </a:schemeClr>
                </a:solidFill>
              </a:defRPr>
            </a:lvl1pPr>
          </a:lstStyle>
          <a:p>
            <a:pPr lvl="0"/>
            <a:r>
              <a:rPr lang="en-US" dirty="0"/>
              <a:t>Session Title</a:t>
            </a:r>
          </a:p>
        </p:txBody>
      </p:sp>
      <p:sp>
        <p:nvSpPr>
          <p:cNvPr id="16" name="Text Placeholder 11"/>
          <p:cNvSpPr>
            <a:spLocks noGrp="1"/>
          </p:cNvSpPr>
          <p:nvPr>
            <p:ph type="body" sz="quarter" idx="13" hasCustomPrompt="1"/>
          </p:nvPr>
        </p:nvSpPr>
        <p:spPr>
          <a:xfrm>
            <a:off x="2068279" y="3333017"/>
            <a:ext cx="8055443" cy="650465"/>
          </a:xfrm>
        </p:spPr>
        <p:txBody>
          <a:bodyPr/>
          <a:lstStyle>
            <a:lvl1pPr marL="0" indent="0" algn="ctr">
              <a:buNone/>
              <a:defRPr>
                <a:solidFill>
                  <a:schemeClr val="bg1">
                    <a:lumMod val="65000"/>
                  </a:schemeClr>
                </a:solidFill>
              </a:defRPr>
            </a:lvl1pPr>
          </a:lstStyle>
          <a:p>
            <a:pPr lvl="0"/>
            <a:r>
              <a:rPr lang="en-US" dirty="0"/>
              <a:t>Subtitle</a:t>
            </a:r>
          </a:p>
        </p:txBody>
      </p:sp>
      <p:sp>
        <p:nvSpPr>
          <p:cNvPr id="17" name="TextBox 16"/>
          <p:cNvSpPr txBox="1"/>
          <p:nvPr userDrawn="1"/>
        </p:nvSpPr>
        <p:spPr>
          <a:xfrm>
            <a:off x="652200" y="6521788"/>
            <a:ext cx="4037032" cy="143565"/>
          </a:xfrm>
          <a:prstGeom prst="rect">
            <a:avLst/>
          </a:prstGeom>
          <a:noFill/>
        </p:spPr>
        <p:txBody>
          <a:bodyPr wrap="square" lIns="0" tIns="0" rIns="0" bIns="0" rtlCol="0">
            <a:spAutoFit/>
          </a:bodyPr>
          <a:lstStyle/>
          <a:p>
            <a:r>
              <a:rPr lang="en-US" sz="933" dirty="0">
                <a:solidFill>
                  <a:schemeClr val="bg1">
                    <a:lumMod val="50000"/>
                  </a:schemeClr>
                </a:solidFill>
              </a:rPr>
              <a:t>© 2016, Amazon Web Services, Inc. or its Affiliates. All rights reserved.</a:t>
            </a:r>
          </a:p>
        </p:txBody>
      </p:sp>
      <p:pic>
        <p:nvPicPr>
          <p:cNvPr id="18" name="Picture 1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55431" y="581517"/>
            <a:ext cx="3681139" cy="770739"/>
          </a:xfrm>
          <a:prstGeom prst="rect">
            <a:avLst/>
          </a:prstGeom>
        </p:spPr>
      </p:pic>
      <p:pic>
        <p:nvPicPr>
          <p:cNvPr id="19" name="Picture 1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14093" y="6325333"/>
            <a:ext cx="913308" cy="532763"/>
          </a:xfrm>
          <a:prstGeom prst="rect">
            <a:avLst/>
          </a:prstGeom>
        </p:spPr>
      </p:pic>
    </p:spTree>
    <p:extLst>
      <p:ext uri="{BB962C8B-B14F-4D97-AF65-F5344CB8AC3E}">
        <p14:creationId xmlns:p14="http://schemas.microsoft.com/office/powerpoint/2010/main" val="3215267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p>
        </p:txBody>
      </p:sp>
      <p:sp>
        <p:nvSpPr>
          <p:cNvPr id="3" name="Text Placeholder 3"/>
          <p:cNvSpPr>
            <a:spLocks noGrp="1"/>
          </p:cNvSpPr>
          <p:nvPr>
            <p:ph type="body" sz="half" idx="2"/>
          </p:nvPr>
        </p:nvSpPr>
        <p:spPr>
          <a:xfrm>
            <a:off x="453244" y="2869196"/>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4" name="Text Placeholder 3"/>
          <p:cNvSpPr>
            <a:spLocks noGrp="1"/>
          </p:cNvSpPr>
          <p:nvPr>
            <p:ph type="body" sz="half" idx="11"/>
          </p:nvPr>
        </p:nvSpPr>
        <p:spPr>
          <a:xfrm>
            <a:off x="4639077" y="2869196"/>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Text Placeholder 3"/>
          <p:cNvSpPr>
            <a:spLocks noGrp="1"/>
          </p:cNvSpPr>
          <p:nvPr>
            <p:ph type="body" sz="half" idx="13"/>
          </p:nvPr>
        </p:nvSpPr>
        <p:spPr>
          <a:xfrm>
            <a:off x="8833299" y="2869196"/>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6" name="Text Placeholder 3"/>
          <p:cNvSpPr>
            <a:spLocks noGrp="1"/>
          </p:cNvSpPr>
          <p:nvPr>
            <p:ph type="body" sz="half" idx="15"/>
          </p:nvPr>
        </p:nvSpPr>
        <p:spPr>
          <a:xfrm>
            <a:off x="453244" y="5284853"/>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7" name="Text Placeholder 3"/>
          <p:cNvSpPr>
            <a:spLocks noGrp="1"/>
          </p:cNvSpPr>
          <p:nvPr>
            <p:ph type="body" sz="half" idx="17"/>
          </p:nvPr>
        </p:nvSpPr>
        <p:spPr>
          <a:xfrm>
            <a:off x="4639077" y="5284853"/>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8" name="Text Placeholder 3"/>
          <p:cNvSpPr>
            <a:spLocks noGrp="1"/>
          </p:cNvSpPr>
          <p:nvPr>
            <p:ph type="body" sz="half" idx="19"/>
          </p:nvPr>
        </p:nvSpPr>
        <p:spPr>
          <a:xfrm>
            <a:off x="8833299" y="5284853"/>
            <a:ext cx="2565400"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9" name="Picture Placeholder 2"/>
          <p:cNvSpPr>
            <a:spLocks noGrp="1"/>
          </p:cNvSpPr>
          <p:nvPr>
            <p:ph type="pic" sz="quarter" idx="20"/>
          </p:nvPr>
        </p:nvSpPr>
        <p:spPr>
          <a:xfrm>
            <a:off x="453252" y="1237731"/>
            <a:ext cx="2565400" cy="1467556"/>
          </a:xfrm>
        </p:spPr>
        <p:txBody>
          <a:bodyPr>
            <a:normAutofit/>
          </a:bodyPr>
          <a:lstStyle>
            <a:lvl1pPr>
              <a:defRPr sz="1867">
                <a:solidFill>
                  <a:srgbClr val="C2C2C1"/>
                </a:solidFill>
              </a:defRPr>
            </a:lvl1pPr>
          </a:lstStyle>
          <a:p>
            <a:r>
              <a:rPr lang="en-US" dirty="0"/>
              <a:t>Click icon to add picture</a:t>
            </a:r>
          </a:p>
        </p:txBody>
      </p:sp>
      <p:sp>
        <p:nvSpPr>
          <p:cNvPr id="10" name="Picture Placeholder 2"/>
          <p:cNvSpPr>
            <a:spLocks noGrp="1"/>
          </p:cNvSpPr>
          <p:nvPr>
            <p:ph type="pic" sz="quarter" idx="21"/>
          </p:nvPr>
        </p:nvSpPr>
        <p:spPr>
          <a:xfrm>
            <a:off x="4639077" y="1237731"/>
            <a:ext cx="2565400" cy="1467556"/>
          </a:xfrm>
        </p:spPr>
        <p:txBody>
          <a:bodyPr>
            <a:normAutofit/>
          </a:bodyPr>
          <a:lstStyle>
            <a:lvl1pPr>
              <a:defRPr sz="1867">
                <a:solidFill>
                  <a:srgbClr val="C2C2C1"/>
                </a:solidFill>
              </a:defRPr>
            </a:lvl1pPr>
          </a:lstStyle>
          <a:p>
            <a:r>
              <a:rPr lang="en-US" dirty="0"/>
              <a:t>Click icon to add picture</a:t>
            </a:r>
          </a:p>
        </p:txBody>
      </p:sp>
      <p:sp>
        <p:nvSpPr>
          <p:cNvPr id="11" name="Picture Placeholder 2"/>
          <p:cNvSpPr>
            <a:spLocks noGrp="1"/>
          </p:cNvSpPr>
          <p:nvPr>
            <p:ph type="pic" sz="quarter" idx="22"/>
          </p:nvPr>
        </p:nvSpPr>
        <p:spPr>
          <a:xfrm>
            <a:off x="8833299" y="1237731"/>
            <a:ext cx="2565400" cy="1467556"/>
          </a:xfrm>
        </p:spPr>
        <p:txBody>
          <a:bodyPr>
            <a:normAutofit/>
          </a:bodyPr>
          <a:lstStyle>
            <a:lvl1pPr>
              <a:defRPr sz="1867">
                <a:solidFill>
                  <a:srgbClr val="C2C2C1"/>
                </a:solidFill>
              </a:defRPr>
            </a:lvl1pPr>
          </a:lstStyle>
          <a:p>
            <a:r>
              <a:rPr lang="en-US" dirty="0"/>
              <a:t>Click icon to add picture</a:t>
            </a:r>
          </a:p>
        </p:txBody>
      </p:sp>
      <p:sp>
        <p:nvSpPr>
          <p:cNvPr id="12" name="Picture Placeholder 2"/>
          <p:cNvSpPr>
            <a:spLocks noGrp="1"/>
          </p:cNvSpPr>
          <p:nvPr>
            <p:ph type="pic" sz="quarter" idx="23"/>
          </p:nvPr>
        </p:nvSpPr>
        <p:spPr>
          <a:xfrm>
            <a:off x="453252" y="3709830"/>
            <a:ext cx="2565400" cy="1467556"/>
          </a:xfrm>
        </p:spPr>
        <p:txBody>
          <a:bodyPr>
            <a:normAutofit/>
          </a:bodyPr>
          <a:lstStyle>
            <a:lvl1pPr>
              <a:defRPr sz="1867">
                <a:solidFill>
                  <a:srgbClr val="C2C2C1"/>
                </a:solidFill>
              </a:defRPr>
            </a:lvl1pPr>
          </a:lstStyle>
          <a:p>
            <a:r>
              <a:rPr lang="en-US" dirty="0"/>
              <a:t>Click icon to add picture</a:t>
            </a:r>
          </a:p>
        </p:txBody>
      </p:sp>
      <p:sp>
        <p:nvSpPr>
          <p:cNvPr id="13" name="Picture Placeholder 2"/>
          <p:cNvSpPr>
            <a:spLocks noGrp="1"/>
          </p:cNvSpPr>
          <p:nvPr>
            <p:ph type="pic" sz="quarter" idx="24"/>
          </p:nvPr>
        </p:nvSpPr>
        <p:spPr>
          <a:xfrm>
            <a:off x="4639077" y="3709830"/>
            <a:ext cx="2565400" cy="1467556"/>
          </a:xfrm>
        </p:spPr>
        <p:txBody>
          <a:bodyPr>
            <a:normAutofit/>
          </a:bodyPr>
          <a:lstStyle>
            <a:lvl1pPr>
              <a:defRPr sz="1867">
                <a:solidFill>
                  <a:srgbClr val="C2C2C1"/>
                </a:solidFill>
              </a:defRPr>
            </a:lvl1pPr>
          </a:lstStyle>
          <a:p>
            <a:r>
              <a:rPr lang="en-US" dirty="0"/>
              <a:t>Click icon to add picture</a:t>
            </a:r>
          </a:p>
        </p:txBody>
      </p:sp>
      <p:sp>
        <p:nvSpPr>
          <p:cNvPr id="14" name="Picture Placeholder 2"/>
          <p:cNvSpPr>
            <a:spLocks noGrp="1"/>
          </p:cNvSpPr>
          <p:nvPr>
            <p:ph type="pic" sz="quarter" idx="25"/>
          </p:nvPr>
        </p:nvSpPr>
        <p:spPr>
          <a:xfrm>
            <a:off x="8833299" y="3709830"/>
            <a:ext cx="2565400" cy="1467556"/>
          </a:xfrm>
        </p:spPr>
        <p:txBody>
          <a:bodyPr>
            <a:normAutofit/>
          </a:bodyPr>
          <a:lstStyle>
            <a:lvl1pPr>
              <a:defRPr sz="1867">
                <a:solidFill>
                  <a:srgbClr val="C2C2C1"/>
                </a:solidFill>
              </a:defRPr>
            </a:lvl1pPr>
          </a:lstStyle>
          <a:p>
            <a:r>
              <a:rPr lang="en-US" dirty="0"/>
              <a:t>Click icon to add picture</a:t>
            </a:r>
          </a:p>
        </p:txBody>
      </p:sp>
    </p:spTree>
    <p:extLst>
      <p:ext uri="{BB962C8B-B14F-4D97-AF65-F5344CB8AC3E}">
        <p14:creationId xmlns:p14="http://schemas.microsoft.com/office/powerpoint/2010/main" val="185638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3246368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4099280" y="2232571"/>
            <a:ext cx="8092721" cy="1667557"/>
          </a:xfrm>
        </p:spPr>
        <p:txBody>
          <a:bodyPr anchor="ctr"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188200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810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1"/>
          <p:cNvSpPr>
            <a:spLocks noGrp="1"/>
          </p:cNvSpPr>
          <p:nvPr>
            <p:ph type="body" sz="quarter" idx="10"/>
          </p:nvPr>
        </p:nvSpPr>
        <p:spPr>
          <a:xfrm>
            <a:off x="3640667" y="4392409"/>
            <a:ext cx="4910667" cy="577849"/>
          </a:xfrm>
        </p:spPr>
        <p:txBody>
          <a:bodyPr>
            <a:normAutofit/>
          </a:bodyPr>
          <a:lstStyle>
            <a:lvl1pPr marL="0" indent="0" algn="ctr">
              <a:buNone/>
              <a:defRPr sz="2133" baseline="0">
                <a:solidFill>
                  <a:schemeClr val="bg2">
                    <a:lumMod val="10000"/>
                  </a:schemeClr>
                </a:solidFill>
              </a:defRPr>
            </a:lvl1pPr>
          </a:lstStyle>
          <a:p>
            <a:pPr lvl="0"/>
            <a:r>
              <a:rPr lang="en-US"/>
              <a:t>Click to edit Master text styles</a:t>
            </a:r>
          </a:p>
        </p:txBody>
      </p:sp>
      <p:sp>
        <p:nvSpPr>
          <p:cNvPr id="5" name="TextBox 4"/>
          <p:cNvSpPr txBox="1"/>
          <p:nvPr userDrawn="1"/>
        </p:nvSpPr>
        <p:spPr>
          <a:xfrm>
            <a:off x="2279489" y="2529598"/>
            <a:ext cx="7633025" cy="913007"/>
          </a:xfrm>
          <a:prstGeom prst="rect">
            <a:avLst/>
          </a:prstGeom>
          <a:noFill/>
        </p:spPr>
        <p:txBody>
          <a:bodyPr wrap="square" rtlCol="0">
            <a:spAutoFit/>
          </a:bodyPr>
          <a:lstStyle/>
          <a:p>
            <a:pPr algn="ctr"/>
            <a:r>
              <a:rPr lang="en-US" sz="5333" b="1" dirty="0">
                <a:solidFill>
                  <a:schemeClr val="bg2">
                    <a:lumMod val="10000"/>
                  </a:schemeClr>
                </a:solidFill>
              </a:rPr>
              <a:t>Thank you!</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14093" y="6335844"/>
            <a:ext cx="913308" cy="532763"/>
          </a:xfrm>
          <a:prstGeom prst="rect">
            <a:avLst/>
          </a:prstGeom>
        </p:spPr>
      </p:pic>
      <p:pic>
        <p:nvPicPr>
          <p:cNvPr id="6" name="Picture 5"/>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55431" y="581517"/>
            <a:ext cx="3681139" cy="770739"/>
          </a:xfrm>
          <a:prstGeom prst="rect">
            <a:avLst/>
          </a:prstGeom>
        </p:spPr>
      </p:pic>
    </p:spTree>
    <p:extLst>
      <p:ext uri="{BB962C8B-B14F-4D97-AF65-F5344CB8AC3E}">
        <p14:creationId xmlns:p14="http://schemas.microsoft.com/office/powerpoint/2010/main" val="2125600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val Reminder">
    <p:spTree>
      <p:nvGrpSpPr>
        <p:cNvPr id="1" name=""/>
        <p:cNvGrpSpPr/>
        <p:nvPr/>
      </p:nvGrpSpPr>
      <p:grpSpPr>
        <a:xfrm>
          <a:off x="0" y="0"/>
          <a:ext cx="0" cy="0"/>
          <a:chOff x="0" y="0"/>
          <a:chExt cx="0" cy="0"/>
        </a:xfrm>
      </p:grpSpPr>
      <p:sp>
        <p:nvSpPr>
          <p:cNvPr id="5" name="TextBox 4"/>
          <p:cNvSpPr txBox="1"/>
          <p:nvPr userDrawn="1"/>
        </p:nvSpPr>
        <p:spPr>
          <a:xfrm>
            <a:off x="2279489" y="3299829"/>
            <a:ext cx="7633025" cy="1487458"/>
          </a:xfrm>
          <a:prstGeom prst="rect">
            <a:avLst/>
          </a:prstGeom>
          <a:noFill/>
        </p:spPr>
        <p:txBody>
          <a:bodyPr wrap="square" rtlCol="0">
            <a:spAutoFit/>
          </a:bodyPr>
          <a:lstStyle/>
          <a:p>
            <a:pPr algn="ctr"/>
            <a:r>
              <a:rPr lang="en-US" sz="4533" b="1" dirty="0">
                <a:solidFill>
                  <a:schemeClr val="tx1"/>
                </a:solidFill>
              </a:rPr>
              <a:t>Remember to complete your evaluations!</a:t>
            </a:r>
          </a:p>
        </p:txBody>
      </p:sp>
      <p:pic>
        <p:nvPicPr>
          <p:cNvPr id="4" name="Picture 3"/>
          <p:cNvPicPr>
            <a:picLocks noChangeAspect="1"/>
          </p:cNvPicPr>
          <p:nvPr userDrawn="1"/>
        </p:nvPicPr>
        <p:blipFill>
          <a:blip r:embed="rId2"/>
          <a:stretch>
            <a:fillRect/>
          </a:stretch>
        </p:blipFill>
        <p:spPr>
          <a:xfrm>
            <a:off x="5320431" y="1061301"/>
            <a:ext cx="1534207" cy="2043432"/>
          </a:xfrm>
          <a:prstGeom prst="rect">
            <a:avLst/>
          </a:prstGeom>
        </p:spPr>
      </p:pic>
    </p:spTree>
    <p:extLst>
      <p:ext uri="{BB962C8B-B14F-4D97-AF65-F5344CB8AC3E}">
        <p14:creationId xmlns:p14="http://schemas.microsoft.com/office/powerpoint/2010/main" val="3717349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lated Sess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4123" y="1345776"/>
            <a:ext cx="10940405" cy="4738568"/>
          </a:xfrm>
        </p:spPr>
        <p:txBody>
          <a:bodyPr/>
          <a:lstStyle>
            <a:lvl1pPr marL="0" indent="0">
              <a:buNone/>
              <a:defRPr>
                <a:solidFill>
                  <a:schemeClr val="tx1"/>
                </a:solidFill>
              </a:defRPr>
            </a:lvl1pPr>
            <a:lvl2pPr marL="990575" indent="-380990">
              <a:buFont typeface="Arial"/>
              <a:buChar char="•"/>
              <a:defRPr>
                <a:solidFill>
                  <a:schemeClr val="tx1"/>
                </a:solidFill>
              </a:defRPr>
            </a:lvl2pPr>
            <a:lvl3pPr marL="1523962" indent="-304792">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a:off x="438531" y="147627"/>
            <a:ext cx="10963247" cy="666786"/>
          </a:xfrm>
          <a:prstGeom prst="rect">
            <a:avLst/>
          </a:prstGeom>
          <a:noFill/>
        </p:spPr>
        <p:txBody>
          <a:bodyPr wrap="square" rtlCol="0">
            <a:spAutoFit/>
          </a:bodyPr>
          <a:lstStyle/>
          <a:p>
            <a:pPr algn="l"/>
            <a:r>
              <a:rPr lang="en-US" sz="3733" b="1" dirty="0">
                <a:solidFill>
                  <a:schemeClr val="tx1"/>
                </a:solidFill>
              </a:rPr>
              <a:t>Related Sessions</a:t>
            </a:r>
          </a:p>
        </p:txBody>
      </p:sp>
    </p:spTree>
    <p:extLst>
      <p:ext uri="{BB962C8B-B14F-4D97-AF65-F5344CB8AC3E}">
        <p14:creationId xmlns:p14="http://schemas.microsoft.com/office/powerpoint/2010/main" val="212968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9"/>
        <p:cNvGrpSpPr/>
        <p:nvPr/>
      </p:nvGrpSpPr>
      <p:grpSpPr>
        <a:xfrm>
          <a:off x="0" y="0"/>
          <a:ext cx="0" cy="0"/>
          <a:chOff x="0" y="0"/>
          <a:chExt cx="0" cy="0"/>
        </a:xfrm>
      </p:grpSpPr>
      <p:sp>
        <p:nvSpPr>
          <p:cNvPr id="20" name="Shape 20"/>
          <p:cNvSpPr txBox="1">
            <a:spLocks noGrp="1"/>
          </p:cNvSpPr>
          <p:nvPr>
            <p:ph type="ctrTitle"/>
          </p:nvPr>
        </p:nvSpPr>
        <p:spPr>
          <a:xfrm>
            <a:off x="1524000" y="0"/>
            <a:ext cx="9144000" cy="520223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Arial Black"/>
              <a:buNone/>
              <a:defRPr sz="6000" b="0" i="0" u="none" strike="noStrike" cap="none">
                <a:solidFill>
                  <a:schemeClr val="lt1"/>
                </a:solidFill>
                <a:latin typeface="Arial Black"/>
                <a:ea typeface="Arial Black"/>
                <a:cs typeface="Arial Black"/>
                <a:sym typeface="Arial Black"/>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 name="Shape 21"/>
          <p:cNvSpPr txBox="1">
            <a:spLocks noGrp="1"/>
          </p:cNvSpPr>
          <p:nvPr>
            <p:ph type="subTitle" idx="1"/>
          </p:nvPr>
        </p:nvSpPr>
        <p:spPr>
          <a:xfrm>
            <a:off x="1524000" y="5202237"/>
            <a:ext cx="9144000" cy="1655761"/>
          </a:xfrm>
          <a:prstGeom prst="rect">
            <a:avLst/>
          </a:prstGeom>
          <a:noFill/>
          <a:ln>
            <a:noFill/>
          </a:ln>
        </p:spPr>
        <p:txBody>
          <a:bodyPr lIns="91425" tIns="91425" rIns="91425" bIns="91425" anchor="ctr"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Arial"/>
                <a:ea typeface="Arial"/>
                <a:cs typeface="Arial"/>
                <a:sym typeface="Arial"/>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702468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4206538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
        <p:nvSpPr>
          <p:cNvPr id="15" name="Shape 1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A8A8A"/>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6" name="Shape 16"/>
          <p:cNvSpPr txBox="1">
            <a:spLocks noGrp="1"/>
          </p:cNvSpPr>
          <p:nvPr>
            <p:ph type="ftr" idx="11"/>
          </p:nvPr>
        </p:nvSpPr>
        <p:spPr>
          <a:xfrm>
            <a:off x="4038600" y="6356350"/>
            <a:ext cx="4114800" cy="36512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7" name="Shape 1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A8A8A"/>
                </a:solidFill>
                <a:latin typeface="Arial"/>
                <a:ea typeface="Arial"/>
                <a:cs typeface="Arial"/>
                <a:sym typeface="Arial"/>
              </a:rPr>
              <a:t>‹#›</a:t>
            </a:fld>
            <a:endParaRPr lang="en-US" sz="1200" b="0" i="0" u="none" strike="noStrike" cap="none" dirty="0">
              <a:solidFill>
                <a:srgbClr val="8A8A8A"/>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tx1"/>
                </a:solidFill>
              </a:defRPr>
            </a:lvl1pPr>
            <a:lvl2pPr marL="990575" indent="-380990">
              <a:buFont typeface="Arial"/>
              <a:buChar char="•"/>
              <a:defRPr>
                <a:solidFill>
                  <a:schemeClr val="tx1"/>
                </a:solidFill>
              </a:defRPr>
            </a:lvl2pPr>
            <a:lvl3pPr marL="1523962" indent="-304792">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438531" y="147627"/>
            <a:ext cx="10963247" cy="666786"/>
          </a:xfrm>
          <a:prstGeom prst="rect">
            <a:avLst/>
          </a:prstGeom>
          <a:noFill/>
        </p:spPr>
        <p:txBody>
          <a:bodyPr wrap="square" rtlCol="0">
            <a:spAutoFit/>
          </a:bodyPr>
          <a:lstStyle/>
          <a:p>
            <a:pPr algn="l"/>
            <a:r>
              <a:rPr lang="en-US" sz="3733" b="1" dirty="0">
                <a:solidFill>
                  <a:schemeClr val="tx1"/>
                </a:solidFill>
              </a:rPr>
              <a:t>What to Expect</a:t>
            </a:r>
            <a:r>
              <a:rPr lang="en-US" sz="3733" b="1" baseline="0" dirty="0">
                <a:solidFill>
                  <a:schemeClr val="tx1"/>
                </a:solidFill>
              </a:rPr>
              <a:t> from the Session</a:t>
            </a:r>
            <a:endParaRPr lang="en-US" sz="3733" b="1" dirty="0">
              <a:solidFill>
                <a:schemeClr val="tx1"/>
              </a:solidFill>
            </a:endParaRPr>
          </a:p>
        </p:txBody>
      </p:sp>
    </p:spTree>
    <p:extLst>
      <p:ext uri="{BB962C8B-B14F-4D97-AF65-F5344CB8AC3E}">
        <p14:creationId xmlns:p14="http://schemas.microsoft.com/office/powerpoint/2010/main" val="35434121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
        <p:cNvGrpSpPr/>
        <p:nvPr/>
      </p:nvGrpSpPr>
      <p:grpSpPr>
        <a:xfrm>
          <a:off x="0" y="0"/>
          <a:ext cx="0" cy="0"/>
          <a:chOff x="0" y="0"/>
          <a:chExt cx="0" cy="0"/>
        </a:xfrm>
      </p:grpSpPr>
      <p:sp>
        <p:nvSpPr>
          <p:cNvPr id="20" name="Shape 20"/>
          <p:cNvSpPr txBox="1">
            <a:spLocks noGrp="1"/>
          </p:cNvSpPr>
          <p:nvPr>
            <p:ph type="ctrTitle"/>
          </p:nvPr>
        </p:nvSpPr>
        <p:spPr>
          <a:xfrm>
            <a:off x="1524000" y="0"/>
            <a:ext cx="9144000" cy="520223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Arial Black"/>
              <a:buNone/>
              <a:defRPr sz="6000" b="0" i="0" u="none" strike="noStrike" cap="none">
                <a:solidFill>
                  <a:schemeClr val="lt1"/>
                </a:solidFill>
                <a:latin typeface="Arial Black"/>
                <a:ea typeface="Arial Black"/>
                <a:cs typeface="Arial Black"/>
                <a:sym typeface="Arial Black"/>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 name="Shape 21"/>
          <p:cNvSpPr txBox="1">
            <a:spLocks noGrp="1"/>
          </p:cNvSpPr>
          <p:nvPr>
            <p:ph type="subTitle" idx="1"/>
          </p:nvPr>
        </p:nvSpPr>
        <p:spPr>
          <a:xfrm>
            <a:off x="1524000" y="5202237"/>
            <a:ext cx="9144000" cy="1655761"/>
          </a:xfrm>
          <a:prstGeom prst="rect">
            <a:avLst/>
          </a:prstGeom>
          <a:noFill/>
          <a:ln>
            <a:noFill/>
          </a:ln>
        </p:spPr>
        <p:txBody>
          <a:bodyPr lIns="91425" tIns="91425" rIns="91425" bIns="91425" anchor="ctr"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Arial"/>
                <a:ea typeface="Arial"/>
                <a:cs typeface="Arial"/>
                <a:sym typeface="Arial"/>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81000" y="0"/>
            <a:ext cx="10515599" cy="1325562"/>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Arial Black"/>
              <a:buNone/>
              <a:defRPr sz="4400" b="0" i="0" u="none" strike="noStrike" cap="none">
                <a:solidFill>
                  <a:schemeClr val="dk1"/>
                </a:solidFill>
                <a:latin typeface="Arial Black"/>
                <a:ea typeface="Arial Black"/>
                <a:cs typeface="Arial Black"/>
                <a:sym typeface="Arial Black"/>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0" name="Shape 30"/>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A8A8A"/>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2" name="Shape 32"/>
          <p:cNvSpPr txBox="1">
            <a:spLocks noGrp="1"/>
          </p:cNvSpPr>
          <p:nvPr>
            <p:ph type="ftr" idx="11"/>
          </p:nvPr>
        </p:nvSpPr>
        <p:spPr>
          <a:xfrm>
            <a:off x="4038600" y="6356350"/>
            <a:ext cx="4114800" cy="365125"/>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3" name="Shape 3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A8A8A"/>
                </a:solidFill>
                <a:latin typeface="Arial"/>
                <a:ea typeface="Arial"/>
                <a:cs typeface="Arial"/>
                <a:sym typeface="Arial"/>
              </a:rPr>
              <a:t>‹#›</a:t>
            </a:fld>
            <a:endParaRPr lang="en-US" sz="1200" dirty="0">
              <a:solidFill>
                <a:srgbClr val="8A8A8A"/>
              </a:solidFill>
              <a:latin typeface="Arial"/>
              <a:ea typeface="Arial"/>
              <a:cs typeface="Arial"/>
              <a:sym typeface="Arial"/>
            </a:endParaRPr>
          </a:p>
        </p:txBody>
      </p:sp>
      <p:cxnSp>
        <p:nvCxnSpPr>
          <p:cNvPr id="34" name="Shape 34"/>
          <p:cNvCxnSpPr/>
          <p:nvPr/>
        </p:nvCxnSpPr>
        <p:spPr>
          <a:xfrm>
            <a:off x="472454" y="282496"/>
            <a:ext cx="1371599" cy="0"/>
          </a:xfrm>
          <a:prstGeom prst="straightConnector1">
            <a:avLst/>
          </a:prstGeom>
          <a:noFill/>
          <a:ln w="76200" cap="flat" cmpd="sng">
            <a:solidFill>
              <a:schemeClr val="accent1"/>
            </a:solidFill>
            <a:prstDash val="solid"/>
            <a:miter/>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Only">
    <p:spTree>
      <p:nvGrpSpPr>
        <p:cNvPr id="1" name="Shape 3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81000" y="0"/>
            <a:ext cx="10515599" cy="1325562"/>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Arial Black"/>
              <a:buNone/>
              <a:defRPr sz="4400" b="0" i="0" u="none" strike="noStrike" cap="none">
                <a:solidFill>
                  <a:schemeClr val="dk1"/>
                </a:solidFill>
                <a:latin typeface="Arial Black"/>
                <a:ea typeface="Arial Black"/>
                <a:cs typeface="Arial Black"/>
                <a:sym typeface="Arial Black"/>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A8A8A"/>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ftr" idx="11"/>
          </p:nvPr>
        </p:nvSpPr>
        <p:spPr>
          <a:xfrm>
            <a:off x="4038600" y="6356350"/>
            <a:ext cx="4114800" cy="365125"/>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A8A8A"/>
                </a:solidFill>
                <a:latin typeface="Arial"/>
                <a:ea typeface="Arial"/>
                <a:cs typeface="Arial"/>
                <a:sym typeface="Arial"/>
              </a:rPr>
              <a:t>‹#›</a:t>
            </a:fld>
            <a:endParaRPr lang="en-US" sz="1200" dirty="0">
              <a:solidFill>
                <a:srgbClr val="8A8A8A"/>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839787" y="365125"/>
            <a:ext cx="10515599" cy="1325562"/>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Arial Black"/>
              <a:buNone/>
              <a:defRPr sz="4400" b="0" i="0" u="none" strike="noStrike" cap="none">
                <a:solidFill>
                  <a:schemeClr val="dk1"/>
                </a:solidFill>
                <a:latin typeface="Arial Black"/>
                <a:ea typeface="Arial Black"/>
                <a:cs typeface="Arial Black"/>
                <a:sym typeface="Arial Black"/>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A8A8A"/>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0" name="Shape 50"/>
          <p:cNvSpPr txBox="1">
            <a:spLocks noGrp="1"/>
          </p:cNvSpPr>
          <p:nvPr>
            <p:ph type="ftr" idx="11"/>
          </p:nvPr>
        </p:nvSpPr>
        <p:spPr>
          <a:xfrm>
            <a:off x="4038600" y="6356350"/>
            <a:ext cx="4114800" cy="365125"/>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1" name="Shape 5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A8A8A"/>
                </a:solidFill>
                <a:latin typeface="Arial"/>
                <a:ea typeface="Arial"/>
                <a:cs typeface="Arial"/>
                <a:sym typeface="Arial"/>
              </a:rPr>
              <a:t>‹#›</a:t>
            </a:fld>
            <a:endParaRPr lang="en-US" sz="1200" dirty="0">
              <a:solidFill>
                <a:srgbClr val="8A8A8A"/>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381000" y="0"/>
            <a:ext cx="10515599" cy="1325562"/>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Arial Black"/>
              <a:buNone/>
              <a:defRPr sz="4400" b="0" i="0" u="none" strike="noStrike" cap="none">
                <a:solidFill>
                  <a:schemeClr val="dk1"/>
                </a:solidFill>
                <a:latin typeface="Arial Black"/>
                <a:ea typeface="Arial Black"/>
                <a:cs typeface="Arial Black"/>
                <a:sym typeface="Arial Black"/>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A8A8A"/>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5" name="Shape 55"/>
          <p:cNvSpPr txBox="1">
            <a:spLocks noGrp="1"/>
          </p:cNvSpPr>
          <p:nvPr>
            <p:ph type="ftr" idx="11"/>
          </p:nvPr>
        </p:nvSpPr>
        <p:spPr>
          <a:xfrm>
            <a:off x="4038600" y="6356350"/>
            <a:ext cx="4114800" cy="365125"/>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6" name="Shape 5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A8A8A"/>
                </a:solidFill>
                <a:latin typeface="Arial"/>
                <a:ea typeface="Arial"/>
                <a:cs typeface="Arial"/>
                <a:sym typeface="Arial"/>
              </a:rPr>
              <a:t>‹#›</a:t>
            </a:fld>
            <a:endParaRPr lang="en-US" sz="1200" dirty="0">
              <a:solidFill>
                <a:srgbClr val="8A8A8A"/>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7"/>
        <p:cNvGrpSpPr/>
        <p:nvPr/>
      </p:nvGrpSpPr>
      <p:grpSpPr>
        <a:xfrm>
          <a:off x="0" y="0"/>
          <a:ext cx="0" cy="0"/>
          <a:chOff x="0" y="0"/>
          <a:chExt cx="0" cy="0"/>
        </a:xfrm>
      </p:grpSpPr>
      <p:grpSp>
        <p:nvGrpSpPr>
          <p:cNvPr id="58" name="Shape 58"/>
          <p:cNvGrpSpPr/>
          <p:nvPr/>
        </p:nvGrpSpPr>
        <p:grpSpPr>
          <a:xfrm>
            <a:off x="0" y="23446"/>
            <a:ext cx="12192000" cy="6858000"/>
            <a:chOff x="-2590800" y="7594435"/>
            <a:chExt cx="12192000" cy="6858000"/>
          </a:xfrm>
        </p:grpSpPr>
        <p:pic>
          <p:nvPicPr>
            <p:cNvPr id="59" name="Shape 59"/>
            <p:cNvPicPr preferRelativeResize="0"/>
            <p:nvPr/>
          </p:nvPicPr>
          <p:blipFill rotWithShape="1">
            <a:blip r:embed="rId2">
              <a:alphaModFix/>
            </a:blip>
            <a:srcRect/>
            <a:stretch/>
          </p:blipFill>
          <p:spPr>
            <a:xfrm>
              <a:off x="-2590800" y="7594435"/>
              <a:ext cx="12192000" cy="6858000"/>
            </a:xfrm>
            <a:prstGeom prst="rect">
              <a:avLst/>
            </a:prstGeom>
            <a:noFill/>
            <a:ln>
              <a:noFill/>
            </a:ln>
          </p:spPr>
        </p:pic>
        <p:sp>
          <p:nvSpPr>
            <p:cNvPr id="60" name="Shape 60"/>
            <p:cNvSpPr/>
            <p:nvPr/>
          </p:nvSpPr>
          <p:spPr>
            <a:xfrm>
              <a:off x="-2590800" y="7594435"/>
              <a:ext cx="12192000" cy="6858000"/>
            </a:xfrm>
            <a:prstGeom prst="rect">
              <a:avLst/>
            </a:prstGeom>
            <a:solidFill>
              <a:schemeClr val="dk1">
                <a:alpha val="89803"/>
              </a:schemeClr>
            </a:solidFill>
            <a:ln>
              <a:noFill/>
            </a:ln>
          </p:spPr>
          <p:txBody>
            <a:bodyPr lIns="91425" tIns="45700" rIns="91425" bIns="45700" anchor="ctr" anchorCtr="0">
              <a:noAutofit/>
            </a:bodyPr>
            <a:lstStyle/>
            <a:p>
              <a:pPr marL="0" marR="0" lvl="0" indent="0" algn="ctr" rtl="0">
                <a:spcBef>
                  <a:spcPts val="0"/>
                </a:spcBef>
                <a:buNone/>
              </a:pPr>
              <a:endParaRPr sz="1800" dirty="0">
                <a:solidFill>
                  <a:schemeClr val="lt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Arial Black"/>
              <a:buNone/>
              <a:defRPr sz="3200" b="0" i="0" u="none" strike="noStrike" cap="none">
                <a:solidFill>
                  <a:schemeClr val="dk1"/>
                </a:solidFill>
                <a:latin typeface="Arial Black"/>
                <a:ea typeface="Arial Black"/>
                <a:cs typeface="Arial Black"/>
                <a:sym typeface="Arial Black"/>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A8A8A"/>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ftr" idx="11"/>
          </p:nvPr>
        </p:nvSpPr>
        <p:spPr>
          <a:xfrm>
            <a:off x="4038600" y="6356350"/>
            <a:ext cx="4114800" cy="365125"/>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A8A8A"/>
                </a:solidFill>
                <a:latin typeface="Arial"/>
                <a:ea typeface="Arial"/>
                <a:cs typeface="Arial"/>
                <a:sym typeface="Arial"/>
              </a:rPr>
              <a:t>‹#›</a:t>
            </a:fld>
            <a:endParaRPr lang="en-US" sz="1200" dirty="0">
              <a:solidFill>
                <a:srgbClr val="8A8A8A"/>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Arial Black"/>
              <a:buNone/>
              <a:defRPr sz="3200" b="0" i="0" u="none" strike="noStrike" cap="none">
                <a:solidFill>
                  <a:schemeClr val="dk1"/>
                </a:solidFill>
                <a:latin typeface="Arial Black"/>
                <a:ea typeface="Arial Black"/>
                <a:cs typeface="Arial Black"/>
                <a:sym typeface="Arial Black"/>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dirty="0"/>
          </a:p>
        </p:txBody>
      </p:sp>
      <p:sp>
        <p:nvSpPr>
          <p:cNvPr id="71" name="Shape 71"/>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A8A8A"/>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ftr" idx="11"/>
          </p:nvPr>
        </p:nvSpPr>
        <p:spPr>
          <a:xfrm>
            <a:off x="4038600" y="6356350"/>
            <a:ext cx="4114800" cy="365125"/>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4" name="Shape 7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A8A8A"/>
                </a:solidFill>
                <a:latin typeface="Arial"/>
                <a:ea typeface="Arial"/>
                <a:cs typeface="Arial"/>
                <a:sym typeface="Arial"/>
              </a:rPr>
              <a:t>‹#›</a:t>
            </a:fld>
            <a:endParaRPr lang="en-US" sz="1200" dirty="0">
              <a:solidFill>
                <a:srgbClr val="8A8A8A"/>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10055"/>
            <a:ext cx="10972800" cy="1143200"/>
          </a:xfrm>
          <a:prstGeom prst="rect">
            <a:avLst/>
          </a:prstGeom>
          <a:noFill/>
          <a:ln>
            <a:noFill/>
          </a:ln>
        </p:spPr>
        <p:txBody>
          <a:bodyPr lIns="68575" tIns="68575" rIns="68575" bIns="68575" anchor="ctr" anchorCtr="0"/>
          <a:lstStyle>
            <a:lvl1pPr lvl="0" algn="ctr" rtl="0">
              <a:spcBef>
                <a:spcPts val="0"/>
              </a:spcBef>
              <a:buClr>
                <a:srgbClr val="242423"/>
              </a:buClr>
              <a:buFont typeface="Arial"/>
              <a:buNone/>
              <a:defRPr sz="3600" b="1">
                <a:solidFill>
                  <a:srgbClr val="242423"/>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60504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990575" indent="-380990">
              <a:buFont typeface="Arial"/>
              <a:buChar char="•"/>
              <a:defRPr>
                <a:solidFill>
                  <a:schemeClr val="tx1"/>
                </a:solidFill>
              </a:defRPr>
            </a:lvl2pPr>
            <a:lvl3pPr marL="1523962" indent="-304792">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707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chemeClr val="tx1"/>
                </a:solidFill>
              </a:defRPr>
            </a:lvl1pPr>
          </a:lstStyle>
          <a:p>
            <a:r>
              <a:rPr lang="en-US"/>
              <a:t>Click to edit Master title style</a:t>
            </a:r>
            <a:endParaRPr lang="en-US" dirty="0"/>
          </a:p>
        </p:txBody>
      </p:sp>
      <p:sp>
        <p:nvSpPr>
          <p:cNvPr id="4" name="Content Placeholder 2"/>
          <p:cNvSpPr>
            <a:spLocks noGrp="1"/>
          </p:cNvSpPr>
          <p:nvPr>
            <p:ph idx="1" hasCustomPrompt="1"/>
          </p:nvPr>
        </p:nvSpPr>
        <p:spPr>
          <a:xfrm>
            <a:off x="447998" y="1345776"/>
            <a:ext cx="10940405" cy="5512224"/>
          </a:xfrm>
          <a:solidFill>
            <a:schemeClr val="tx2">
              <a:lumMod val="20000"/>
              <a:lumOff val="80000"/>
            </a:schemeClr>
          </a:solidFill>
        </p:spPr>
        <p:txBody>
          <a:bodyPr lIns="182880" tIns="182880" rIns="182880" bIns="182880"/>
          <a:lstStyle>
            <a:lvl1pPr marL="0" indent="0">
              <a:buNone/>
              <a:defRPr sz="2667" baseline="0">
                <a:solidFill>
                  <a:srgbClr val="3366FF"/>
                </a:solidFill>
                <a:latin typeface="Lucida Console"/>
                <a:cs typeface="Lucida Console"/>
              </a:defRPr>
            </a:lvl1pPr>
            <a:lvl2pPr marL="990575" indent="-380990">
              <a:buFont typeface="Arial"/>
              <a:buChar char="•"/>
              <a:defRPr>
                <a:solidFill>
                  <a:schemeClr val="tx1"/>
                </a:solidFill>
              </a:defRPr>
            </a:lvl2pPr>
            <a:lvl3pPr marL="1523962" indent="-304792">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dirty="0"/>
              <a:t>; Syntax </a:t>
            </a:r>
            <a:r>
              <a:rPr lang="en-US" dirty="0" err="1"/>
              <a:t>Testfile</a:t>
            </a:r>
            <a:r>
              <a:rPr lang="en-US" dirty="0"/>
              <a:t>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  LEA.L $002100,A1</a:t>
            </a:r>
          </a:p>
          <a:p>
            <a:pPr lvl="0"/>
            <a:r>
              <a:rPr lang="en-US" dirty="0"/>
              <a:t>  MOVE.L #2, -(A1)</a:t>
            </a:r>
          </a:p>
          <a:p>
            <a:pPr lvl="0"/>
            <a:r>
              <a:rPr lang="en-US" dirty="0"/>
              <a:t>  BSR $00002050</a:t>
            </a:r>
          </a:p>
          <a:p>
            <a:pPr lvl="0"/>
            <a:r>
              <a:rPr lang="en-US" dirty="0"/>
              <a:t>MM 2050;DI</a:t>
            </a:r>
          </a:p>
          <a:p>
            <a:pPr lvl="0"/>
            <a:r>
              <a:rPr lang="en-US" dirty="0"/>
              <a:t>  MOVE.L (A1)+,D1</a:t>
            </a:r>
          </a:p>
        </p:txBody>
      </p:sp>
    </p:spTree>
    <p:extLst>
      <p:ext uri="{BB962C8B-B14F-4D97-AF65-F5344CB8AC3E}">
        <p14:creationId xmlns:p14="http://schemas.microsoft.com/office/powerpoint/2010/main" val="2195437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51425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normAutofit/>
          </a:bodyPr>
          <a:lstStyle>
            <a:lvl1pPr>
              <a:defRPr sz="3733">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44767" y="1350010"/>
            <a:ext cx="5384800" cy="4629431"/>
          </a:xfrm>
        </p:spPr>
        <p:txBody>
          <a:bodyPr/>
          <a:lstStyle>
            <a:lvl1pPr>
              <a:defRPr sz="2933">
                <a:solidFill>
                  <a:schemeClr val="tx1"/>
                </a:solidFill>
              </a:defRPr>
            </a:lvl1pPr>
            <a:lvl2pPr>
              <a:defRPr sz="2667">
                <a:solidFill>
                  <a:schemeClr val="tx1"/>
                </a:solidFill>
              </a:defRPr>
            </a:lvl2pPr>
            <a:lvl3pPr>
              <a:defRPr sz="2133">
                <a:solidFill>
                  <a:schemeClr val="tx1"/>
                </a:solidFill>
              </a:defRPr>
            </a:lvl3pPr>
            <a:lvl4pPr>
              <a:defRPr sz="2133">
                <a:solidFill>
                  <a:schemeClr val="tx1"/>
                </a:solidFill>
              </a:defRPr>
            </a:lvl4pPr>
            <a:lvl5pPr>
              <a:defRPr sz="2133">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32767" y="1350010"/>
            <a:ext cx="5384800" cy="4629431"/>
          </a:xfrm>
        </p:spPr>
        <p:txBody>
          <a:bodyPr/>
          <a:lstStyle>
            <a:lvl1pPr>
              <a:defRPr sz="2933">
                <a:solidFill>
                  <a:schemeClr val="tx1"/>
                </a:solidFill>
              </a:defRPr>
            </a:lvl1pPr>
            <a:lvl2pPr>
              <a:defRPr sz="2667">
                <a:solidFill>
                  <a:schemeClr val="tx1"/>
                </a:solidFill>
              </a:defRPr>
            </a:lvl2pPr>
            <a:lvl3pPr>
              <a:defRPr sz="2133">
                <a:solidFill>
                  <a:schemeClr val="tx1"/>
                </a:solidFill>
              </a:defRPr>
            </a:lvl3pPr>
            <a:lvl4pPr>
              <a:defRPr sz="2133">
                <a:solidFill>
                  <a:schemeClr val="tx1"/>
                </a:solidFill>
              </a:defRPr>
            </a:lvl4pPr>
            <a:lvl5pPr>
              <a:defRPr sz="2133">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9338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4" y="1344071"/>
            <a:ext cx="5386917" cy="639763"/>
          </a:xfrm>
        </p:spPr>
        <p:txBody>
          <a:bodyPr anchor="b">
            <a:no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50324" y="1983832"/>
            <a:ext cx="5386917"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49052" y="153249"/>
            <a:ext cx="10940405" cy="727655"/>
          </a:xfrm>
        </p:spPr>
        <p:txBody>
          <a:bodyPr>
            <a:normAutofit/>
          </a:bodyPr>
          <a:lstStyle>
            <a:lvl1pPr>
              <a:defRPr sz="3733">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6034093" y="1344071"/>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6" name="Content Placeholder 5"/>
          <p:cNvSpPr>
            <a:spLocks noGrp="1"/>
          </p:cNvSpPr>
          <p:nvPr>
            <p:ph sz="quarter" idx="4"/>
          </p:nvPr>
        </p:nvSpPr>
        <p:spPr>
          <a:xfrm>
            <a:off x="6034093"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5537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5"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4308002"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8165981"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78407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3"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5" name="Picture Placeholder 2"/>
          <p:cNvSpPr>
            <a:spLocks noGrp="1"/>
          </p:cNvSpPr>
          <p:nvPr>
            <p:ph type="pic" sz="quarter" idx="16"/>
          </p:nvPr>
        </p:nvSpPr>
        <p:spPr>
          <a:xfrm>
            <a:off x="450323" y="2139139"/>
            <a:ext cx="2396067" cy="1792816"/>
          </a:xfrm>
        </p:spPr>
        <p:txBody>
          <a:bodyPr>
            <a:normAutofit/>
          </a:bodyPr>
          <a:lstStyle>
            <a:lvl1pPr>
              <a:defRPr sz="1867">
                <a:solidFill>
                  <a:schemeClr val="accent6">
                    <a:lumMod val="60000"/>
                    <a:lumOff val="40000"/>
                  </a:schemeClr>
                </a:solidFill>
              </a:defRPr>
            </a:lvl1pPr>
          </a:lstStyle>
          <a:p>
            <a:r>
              <a:rPr lang="en-US" dirty="0"/>
              <a:t>Click icon to add picture</a:t>
            </a:r>
          </a:p>
        </p:txBody>
      </p:sp>
      <p:sp>
        <p:nvSpPr>
          <p:cNvPr id="16" name="Picture Placeholder 2"/>
          <p:cNvSpPr>
            <a:spLocks noGrp="1"/>
          </p:cNvSpPr>
          <p:nvPr>
            <p:ph type="pic" sz="quarter" idx="17"/>
          </p:nvPr>
        </p:nvSpPr>
        <p:spPr>
          <a:xfrm>
            <a:off x="3328996" y="2139139"/>
            <a:ext cx="2396067" cy="1792816"/>
          </a:xfrm>
        </p:spPr>
        <p:txBody>
          <a:bodyPr>
            <a:normAutofit/>
          </a:bodyPr>
          <a:lstStyle>
            <a:lvl1pPr>
              <a:defRPr sz="1867">
                <a:solidFill>
                  <a:schemeClr val="accent6">
                    <a:lumMod val="60000"/>
                    <a:lumOff val="40000"/>
                  </a:schemeClr>
                </a:solidFill>
              </a:defRPr>
            </a:lvl1pPr>
          </a:lstStyle>
          <a:p>
            <a:r>
              <a:rPr lang="en-US" dirty="0"/>
              <a:t>Click icon to add picture</a:t>
            </a:r>
          </a:p>
        </p:txBody>
      </p:sp>
      <p:sp>
        <p:nvSpPr>
          <p:cNvPr id="17" name="Picture Placeholder 2"/>
          <p:cNvSpPr>
            <a:spLocks noGrp="1"/>
          </p:cNvSpPr>
          <p:nvPr>
            <p:ph type="pic" sz="quarter" idx="18"/>
          </p:nvPr>
        </p:nvSpPr>
        <p:spPr>
          <a:xfrm>
            <a:off x="6179447" y="2139139"/>
            <a:ext cx="2396067" cy="1792816"/>
          </a:xfrm>
        </p:spPr>
        <p:txBody>
          <a:bodyPr>
            <a:normAutofit/>
          </a:bodyPr>
          <a:lstStyle>
            <a:lvl1pPr>
              <a:defRPr sz="1867">
                <a:solidFill>
                  <a:schemeClr val="accent6">
                    <a:lumMod val="60000"/>
                    <a:lumOff val="40000"/>
                  </a:schemeClr>
                </a:solidFill>
              </a:defRPr>
            </a:lvl1pPr>
          </a:lstStyle>
          <a:p>
            <a:r>
              <a:rPr lang="en-US" dirty="0"/>
              <a:t>Click icon to add picture</a:t>
            </a:r>
          </a:p>
        </p:txBody>
      </p:sp>
      <p:sp>
        <p:nvSpPr>
          <p:cNvPr id="18" name="Picture Placeholder 2"/>
          <p:cNvSpPr>
            <a:spLocks noGrp="1"/>
          </p:cNvSpPr>
          <p:nvPr>
            <p:ph type="pic" sz="quarter" idx="19"/>
          </p:nvPr>
        </p:nvSpPr>
        <p:spPr>
          <a:xfrm>
            <a:off x="9320460" y="2139139"/>
            <a:ext cx="2396067" cy="1792816"/>
          </a:xfrm>
        </p:spPr>
        <p:txBody>
          <a:bodyPr>
            <a:normAutofit/>
          </a:bodyPr>
          <a:lstStyle>
            <a:lvl1pPr>
              <a:defRPr sz="1867">
                <a:solidFill>
                  <a:schemeClr val="accent6">
                    <a:lumMod val="60000"/>
                    <a:lumOff val="40000"/>
                  </a:schemeClr>
                </a:solidFill>
              </a:defRPr>
            </a:lvl1pPr>
          </a:lstStyle>
          <a:p>
            <a:r>
              <a:rPr lang="en-US" dirty="0"/>
              <a:t>Click icon to add picture</a:t>
            </a:r>
          </a:p>
        </p:txBody>
      </p:sp>
    </p:spTree>
    <p:extLst>
      <p:ext uri="{BB962C8B-B14F-4D97-AF65-F5344CB8AC3E}">
        <p14:creationId xmlns:p14="http://schemas.microsoft.com/office/powerpoint/2010/main" val="74859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9052" y="153248"/>
            <a:ext cx="10940405" cy="11430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54123" y="1345776"/>
            <a:ext cx="10940405" cy="473856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098056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txStyles>
    <p:titleStyle>
      <a:lvl1pPr algn="l" defTabSz="609585" rtl="0" eaLnBrk="1" latinLnBrk="0" hangingPunct="1">
        <a:spcBef>
          <a:spcPct val="0"/>
        </a:spcBef>
        <a:buNone/>
        <a:defRPr sz="3733" b="1" i="0" kern="1200">
          <a:solidFill>
            <a:schemeClr val="tx1"/>
          </a:solidFill>
          <a:latin typeface="Arial"/>
          <a:ea typeface="+mj-ea"/>
          <a:cs typeface="Arial"/>
        </a:defRPr>
      </a:lvl1pPr>
    </p:titleStyle>
    <p:bodyStyle>
      <a:lvl1pPr marL="0" indent="0" algn="l" defTabSz="609585" rtl="0" eaLnBrk="1" latinLnBrk="0" hangingPunct="1">
        <a:spcBef>
          <a:spcPct val="20000"/>
        </a:spcBef>
        <a:buFontTx/>
        <a:buNone/>
        <a:defRPr sz="3200" b="0" i="0" kern="1200">
          <a:solidFill>
            <a:schemeClr val="tx1"/>
          </a:solidFill>
          <a:latin typeface="Arial"/>
          <a:ea typeface="+mn-ea"/>
          <a:cs typeface="Arial"/>
        </a:defRPr>
      </a:lvl1pPr>
      <a:lvl2pPr marL="990575" indent="-380990" algn="l" defTabSz="609585" rtl="0" eaLnBrk="1" latinLnBrk="0" hangingPunct="1">
        <a:spcBef>
          <a:spcPct val="20000"/>
        </a:spcBef>
        <a:buFont typeface="Arial"/>
        <a:buChar char="•"/>
        <a:defRPr sz="2667" b="0" i="0" kern="1200">
          <a:solidFill>
            <a:schemeClr val="tx1"/>
          </a:solidFill>
          <a:latin typeface="Arial"/>
          <a:ea typeface="+mn-ea"/>
          <a:cs typeface="Arial"/>
        </a:defRPr>
      </a:lvl2pPr>
      <a:lvl3pPr marL="1523962" indent="-304792" algn="l" defTabSz="609585" rtl="0" eaLnBrk="1" latinLnBrk="0" hangingPunct="1">
        <a:spcBef>
          <a:spcPct val="20000"/>
        </a:spcBef>
        <a:buFont typeface="Arial"/>
        <a:buChar char="•"/>
        <a:defRPr sz="2400" b="0" i="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2133" b="0" i="0"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2133" b="0" i="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81000" y="0"/>
            <a:ext cx="10515599" cy="1325562"/>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Arial Black"/>
              <a:buNone/>
              <a:defRPr sz="4400" b="0" i="0" u="none" strike="noStrike" cap="none">
                <a:solidFill>
                  <a:schemeClr val="dk1"/>
                </a:solidFill>
                <a:latin typeface="Arial Black"/>
                <a:ea typeface="Arial Black"/>
                <a:cs typeface="Arial Black"/>
                <a:sym typeface="Arial Black"/>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A8A8A"/>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A8A8A"/>
                </a:solidFill>
                <a:latin typeface="Arial"/>
                <a:ea typeface="Arial"/>
                <a:cs typeface="Arial"/>
                <a:sym typeface="Arial"/>
              </a:rPr>
              <a:t>‹#›</a:t>
            </a:fld>
            <a:endParaRPr lang="en-US" sz="1200" b="0" i="0" u="none" strike="noStrike" cap="none" dirty="0">
              <a:solidFill>
                <a:srgbClr val="8A8A8A"/>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68.emf"/></Relationships>
</file>

<file path=ppt/slides/_rels/slide4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hidden="1"/>
          <p:cNvSpPr>
            <a:spLocks noGrp="1"/>
          </p:cNvSpPr>
          <p:nvPr>
            <p:ph type="body" sz="quarter" idx="10"/>
          </p:nvPr>
        </p:nvSpPr>
        <p:spPr/>
        <p:txBody>
          <a:bodyPr/>
          <a:lstStyle/>
          <a:p>
            <a:endParaRPr lang="en-US" dirty="0"/>
          </a:p>
        </p:txBody>
      </p:sp>
      <p:sp>
        <p:nvSpPr>
          <p:cNvPr id="3" name="Text Placeholder 2" hidden="1"/>
          <p:cNvSpPr>
            <a:spLocks noGrp="1"/>
          </p:cNvSpPr>
          <p:nvPr>
            <p:ph type="body" sz="quarter" idx="11"/>
          </p:nvPr>
        </p:nvSpPr>
        <p:spPr/>
        <p:txBody>
          <a:bodyPr/>
          <a:lstStyle/>
          <a:p>
            <a:endParaRPr lang="en-US" dirty="0"/>
          </a:p>
        </p:txBody>
      </p:sp>
      <p:sp>
        <p:nvSpPr>
          <p:cNvPr id="4" name="Text Placeholder 3"/>
          <p:cNvSpPr>
            <a:spLocks noGrp="1"/>
          </p:cNvSpPr>
          <p:nvPr>
            <p:ph type="body" sz="quarter" idx="12"/>
          </p:nvPr>
        </p:nvSpPr>
        <p:spPr>
          <a:xfrm>
            <a:off x="485775" y="2332554"/>
            <a:ext cx="11229975" cy="2543238"/>
          </a:xfrm>
        </p:spPr>
        <p:txBody>
          <a:bodyPr/>
          <a:lstStyle/>
          <a:p>
            <a:r>
              <a:rPr lang="en-US" sz="1800" dirty="0" smtClean="0"/>
              <a:t>DAT204</a:t>
            </a:r>
            <a:r>
              <a:rPr lang="en-US" sz="4000" dirty="0"/>
              <a:t/>
            </a:r>
            <a:br>
              <a:rPr lang="en-US" sz="4000" dirty="0"/>
            </a:br>
            <a:r>
              <a:rPr lang="en-US" sz="4000" dirty="0"/>
              <a:t>How Thermo Fisher Is Reducing Mass Spectrometry Experiment Times from Days to Minutes with MongoDB &amp; AWS</a:t>
            </a:r>
          </a:p>
        </p:txBody>
      </p:sp>
      <p:sp>
        <p:nvSpPr>
          <p:cNvPr id="5" name="Text Placeholder 4" hidden="1"/>
          <p:cNvSpPr>
            <a:spLocks noGrp="1"/>
          </p:cNvSpPr>
          <p:nvPr>
            <p:ph type="body" sz="quarter" idx="13"/>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854" y="4943689"/>
            <a:ext cx="2522017" cy="596312"/>
          </a:xfrm>
          <a:prstGeom prst="rect">
            <a:avLst/>
          </a:prstGeom>
        </p:spPr>
      </p:pic>
      <p:pic>
        <p:nvPicPr>
          <p:cNvPr id="7" name="Shape 84"/>
          <p:cNvPicPr preferRelativeResize="0"/>
          <p:nvPr/>
        </p:nvPicPr>
        <p:blipFill rotWithShape="1">
          <a:blip r:embed="rId4">
            <a:alphaModFix/>
          </a:blip>
          <a:srcRect/>
          <a:stretch/>
        </p:blipFill>
        <p:spPr>
          <a:xfrm>
            <a:off x="6675130" y="4875792"/>
            <a:ext cx="2559188" cy="732106"/>
          </a:xfrm>
          <a:prstGeom prst="rect">
            <a:avLst/>
          </a:prstGeom>
          <a:noFill/>
          <a:ln>
            <a:noFill/>
          </a:ln>
        </p:spPr>
      </p:pic>
      <p:cxnSp>
        <p:nvCxnSpPr>
          <p:cNvPr id="9" name="Straight Connector 8"/>
          <p:cNvCxnSpPr/>
          <p:nvPr/>
        </p:nvCxnSpPr>
        <p:spPr>
          <a:xfrm>
            <a:off x="6096000" y="4667687"/>
            <a:ext cx="0" cy="1148316"/>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9771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942" r="1942"/>
          <a:stretch/>
        </p:blipFill>
        <p:spPr>
          <a:xfrm>
            <a:off x="0" y="0"/>
            <a:ext cx="12192000" cy="6858000"/>
          </a:xfrm>
          <a:prstGeom prst="rect">
            <a:avLst/>
          </a:prstGeom>
        </p:spPr>
      </p:pic>
    </p:spTree>
    <p:extLst>
      <p:ext uri="{BB962C8B-B14F-4D97-AF65-F5344CB8AC3E}">
        <p14:creationId xmlns:p14="http://schemas.microsoft.com/office/powerpoint/2010/main" val="17691098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lnSpc>
                <a:spcPct val="100000"/>
              </a:lnSpc>
            </a:pPr>
            <a:r>
              <a:rPr lang="en-US" sz="4800" dirty="0" smtClean="0"/>
              <a:t>Demo</a:t>
            </a:r>
            <a:endParaRPr lang="en-US" sz="4000" dirty="0"/>
          </a:p>
        </p:txBody>
      </p:sp>
    </p:spTree>
    <p:extLst>
      <p:ext uri="{BB962C8B-B14F-4D97-AF65-F5344CB8AC3E}">
        <p14:creationId xmlns:p14="http://schemas.microsoft.com/office/powerpoint/2010/main" val="2113265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2049" name="Rectangle 2048"/>
          <p:cNvSpPr/>
          <p:nvPr/>
        </p:nvSpPr>
        <p:spPr>
          <a:xfrm>
            <a:off x="2942309" y="1314450"/>
            <a:ext cx="3276600" cy="4991100"/>
          </a:xfrm>
          <a:prstGeom prst="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3"/>
          <a:stretch>
            <a:fillRect/>
          </a:stretch>
        </p:blipFill>
        <p:spPr>
          <a:xfrm>
            <a:off x="6528958" y="1624277"/>
            <a:ext cx="5115071" cy="3939385"/>
          </a:xfrm>
          <a:prstGeom prst="rect">
            <a:avLst/>
          </a:prstGeom>
        </p:spPr>
      </p:pic>
      <p:grpSp>
        <p:nvGrpSpPr>
          <p:cNvPr id="9" name="Group 8"/>
          <p:cNvGrpSpPr/>
          <p:nvPr/>
        </p:nvGrpSpPr>
        <p:grpSpPr>
          <a:xfrm>
            <a:off x="726952" y="4743448"/>
            <a:ext cx="1265612" cy="933060"/>
            <a:chOff x="641431" y="4277886"/>
            <a:chExt cx="1846558" cy="1361357"/>
          </a:xfrm>
        </p:grpSpPr>
        <p:pic>
          <p:nvPicPr>
            <p:cNvPr id="3" name="Picture 2"/>
            <p:cNvPicPr>
              <a:picLocks noChangeAspect="1"/>
            </p:cNvPicPr>
            <p:nvPr/>
          </p:nvPicPr>
          <p:blipFill>
            <a:blip r:embed="rId4"/>
            <a:stretch>
              <a:fillRect/>
            </a:stretch>
          </p:blipFill>
          <p:spPr>
            <a:xfrm>
              <a:off x="1254612" y="4405866"/>
              <a:ext cx="1233377" cy="1233377"/>
            </a:xfrm>
            <a:prstGeom prst="rect">
              <a:avLst/>
            </a:prstGeom>
          </p:spPr>
        </p:pic>
        <p:pic>
          <p:nvPicPr>
            <p:cNvPr id="8" name="Picture 7"/>
            <p:cNvPicPr>
              <a:picLocks noChangeAspect="1"/>
            </p:cNvPicPr>
            <p:nvPr/>
          </p:nvPicPr>
          <p:blipFill>
            <a:blip r:embed="rId5"/>
            <a:stretch>
              <a:fillRect/>
            </a:stretch>
          </p:blipFill>
          <p:spPr>
            <a:xfrm>
              <a:off x="641431" y="4277886"/>
              <a:ext cx="1196712" cy="1196712"/>
            </a:xfrm>
            <a:prstGeom prst="rect">
              <a:avLst/>
            </a:prstGeom>
          </p:spPr>
        </p:pic>
      </p:grpSp>
      <p:grpSp>
        <p:nvGrpSpPr>
          <p:cNvPr id="19" name="Group 18"/>
          <p:cNvGrpSpPr/>
          <p:nvPr/>
        </p:nvGrpSpPr>
        <p:grpSpPr>
          <a:xfrm>
            <a:off x="617855" y="1914131"/>
            <a:ext cx="1483806" cy="1440426"/>
            <a:chOff x="846455" y="1914131"/>
            <a:chExt cx="1483806" cy="1440426"/>
          </a:xfrm>
        </p:grpSpPr>
        <p:grpSp>
          <p:nvGrpSpPr>
            <p:cNvPr id="12" name="Group 11"/>
            <p:cNvGrpSpPr/>
            <p:nvPr/>
          </p:nvGrpSpPr>
          <p:grpSpPr>
            <a:xfrm>
              <a:off x="846455" y="1914131"/>
              <a:ext cx="1483806" cy="1296015"/>
              <a:chOff x="-582705" y="2829889"/>
              <a:chExt cx="1483806" cy="1296015"/>
            </a:xfrm>
          </p:grpSpPr>
          <p:pic>
            <p:nvPicPr>
              <p:cNvPr id="2" name="Picture 1"/>
              <p:cNvPicPr>
                <a:picLocks noChangeAspect="1"/>
              </p:cNvPicPr>
              <p:nvPr/>
            </p:nvPicPr>
            <p:blipFill rotWithShape="1">
              <a:blip r:embed="rId6"/>
              <a:srcRect r="20754"/>
              <a:stretch/>
            </p:blipFill>
            <p:spPr>
              <a:xfrm>
                <a:off x="-79616" y="2829889"/>
                <a:ext cx="980717" cy="1237569"/>
              </a:xfrm>
              <a:prstGeom prst="rect">
                <a:avLst/>
              </a:prstGeom>
            </p:spPr>
          </p:pic>
          <p:pic>
            <p:nvPicPr>
              <p:cNvPr id="11" name="Picture 10"/>
              <p:cNvPicPr>
                <a:picLocks noChangeAspect="1"/>
              </p:cNvPicPr>
              <p:nvPr/>
            </p:nvPicPr>
            <p:blipFill>
              <a:blip r:embed="rId7"/>
              <a:stretch>
                <a:fillRect/>
              </a:stretch>
            </p:blipFill>
            <p:spPr>
              <a:xfrm>
                <a:off x="-582705" y="3032606"/>
                <a:ext cx="1093298" cy="1093298"/>
              </a:xfrm>
              <a:prstGeom prst="rect">
                <a:avLst/>
              </a:prstGeom>
            </p:spPr>
          </p:pic>
        </p:grpSp>
        <p:sp>
          <p:nvSpPr>
            <p:cNvPr id="16" name="TextBox 15"/>
            <p:cNvSpPr txBox="1"/>
            <p:nvPr/>
          </p:nvSpPr>
          <p:spPr>
            <a:xfrm>
              <a:off x="1194660" y="3108336"/>
              <a:ext cx="787396" cy="246221"/>
            </a:xfrm>
            <a:prstGeom prst="rect">
              <a:avLst/>
            </a:prstGeom>
            <a:noFill/>
          </p:spPr>
          <p:txBody>
            <a:bodyPr wrap="none" rtlCol="0">
              <a:spAutoFit/>
            </a:bodyPr>
            <a:lstStyle/>
            <a:p>
              <a:pPr algn="ctr"/>
              <a:r>
                <a:rPr lang="en-US" sz="1000" dirty="0">
                  <a:solidFill>
                    <a:schemeClr val="accent2"/>
                  </a:solidFill>
                </a:rPr>
                <a:t>Instrument</a:t>
              </a:r>
            </a:p>
          </p:txBody>
        </p:sp>
      </p:grpSp>
      <p:pic>
        <p:nvPicPr>
          <p:cNvPr id="2050" name="Picture 2" descr="Image result for thermo fisher cloud"/>
          <p:cNvPicPr>
            <a:picLocks noChangeAspect="1" noChangeArrowheads="1"/>
          </p:cNvPicPr>
          <p:nvPr/>
        </p:nvPicPr>
        <p:blipFill rotWithShape="1">
          <a:blip r:embed="rId8">
            <a:extLst>
              <a:ext uri="{28A0092B-C50C-407E-A947-70E740481C1C}">
                <a14:useLocalDpi xmlns:a14="http://schemas.microsoft.com/office/drawing/2010/main" val="0"/>
              </a:ext>
            </a:extLst>
          </a:blip>
          <a:srcRect t="17169" b="22171"/>
          <a:stretch/>
        </p:blipFill>
        <p:spPr bwMode="auto">
          <a:xfrm>
            <a:off x="3875759" y="1627485"/>
            <a:ext cx="1409700" cy="7893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a:stretch>
            <a:fillRect/>
          </a:stretch>
        </p:blipFill>
        <p:spPr>
          <a:xfrm>
            <a:off x="4144717" y="4791716"/>
            <a:ext cx="797441" cy="797441"/>
          </a:xfrm>
          <a:prstGeom prst="rect">
            <a:avLst/>
          </a:prstGeom>
        </p:spPr>
      </p:pic>
      <p:sp>
        <p:nvSpPr>
          <p:cNvPr id="13" name="TextBox 12"/>
          <p:cNvSpPr txBox="1"/>
          <p:nvPr/>
        </p:nvSpPr>
        <p:spPr>
          <a:xfrm>
            <a:off x="4160371" y="5626457"/>
            <a:ext cx="752129" cy="246221"/>
          </a:xfrm>
          <a:prstGeom prst="rect">
            <a:avLst/>
          </a:prstGeom>
          <a:noFill/>
        </p:spPr>
        <p:txBody>
          <a:bodyPr wrap="none" rtlCol="0">
            <a:spAutoFit/>
          </a:bodyPr>
          <a:lstStyle/>
          <a:p>
            <a:pPr algn="ctr"/>
            <a:r>
              <a:rPr lang="en-US" sz="1000" dirty="0"/>
              <a:t>MongoDB</a:t>
            </a:r>
          </a:p>
        </p:txBody>
      </p:sp>
      <p:grpSp>
        <p:nvGrpSpPr>
          <p:cNvPr id="22" name="Group 21"/>
          <p:cNvGrpSpPr/>
          <p:nvPr/>
        </p:nvGrpSpPr>
        <p:grpSpPr>
          <a:xfrm>
            <a:off x="3851570" y="2890745"/>
            <a:ext cx="1458079" cy="1022621"/>
            <a:chOff x="3190121" y="2815954"/>
            <a:chExt cx="1458079" cy="1022621"/>
          </a:xfrm>
        </p:grpSpPr>
        <p:sp>
          <p:nvSpPr>
            <p:cNvPr id="20" name="Rectangle 19"/>
            <p:cNvSpPr/>
            <p:nvPr/>
          </p:nvSpPr>
          <p:spPr>
            <a:xfrm>
              <a:off x="3324225" y="2952750"/>
              <a:ext cx="1323975" cy="885825"/>
            </a:xfrm>
            <a:prstGeom prst="rect">
              <a:avLst/>
            </a:prstGeom>
            <a:solidFill>
              <a:schemeClr val="accent3">
                <a:lumMod val="20000"/>
                <a:lumOff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3257173" y="2884352"/>
              <a:ext cx="1323975" cy="885825"/>
            </a:xfrm>
            <a:prstGeom prst="rect">
              <a:avLst/>
            </a:prstGeom>
            <a:solidFill>
              <a:schemeClr val="accent3">
                <a:lumMod val="20000"/>
                <a:lumOff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3190121" y="2815954"/>
              <a:ext cx="1323975" cy="885825"/>
            </a:xfrm>
            <a:prstGeom prst="rect">
              <a:avLst/>
            </a:prstGeom>
            <a:solidFill>
              <a:schemeClr val="accent3">
                <a:lumMod val="20000"/>
                <a:lumOff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3333373" y="2905125"/>
              <a:ext cx="1066800" cy="695325"/>
            </a:xfrm>
            <a:prstGeom prst="rect">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accent2"/>
                  </a:solidFill>
                </a:rPr>
                <a:t>MS Instrument Connect</a:t>
              </a:r>
            </a:p>
          </p:txBody>
        </p:sp>
      </p:grpSp>
      <p:cxnSp>
        <p:nvCxnSpPr>
          <p:cNvPr id="27" name="Straight Connector 26"/>
          <p:cNvCxnSpPr>
            <a:stCxn id="21" idx="2"/>
            <a:endCxn id="6" idx="0"/>
          </p:cNvCxnSpPr>
          <p:nvPr/>
        </p:nvCxnSpPr>
        <p:spPr>
          <a:xfrm>
            <a:off x="4528222" y="3675241"/>
            <a:ext cx="15216" cy="1116475"/>
          </a:xfrm>
          <a:prstGeom prst="line">
            <a:avLst/>
          </a:prstGeom>
          <a:ln w="12700">
            <a:solidFill>
              <a:schemeClr val="accent3"/>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53" name="Connector: Elbow 2052"/>
          <p:cNvCxnSpPr>
            <a:stCxn id="2" idx="3"/>
            <a:endCxn id="21" idx="1"/>
          </p:cNvCxnSpPr>
          <p:nvPr/>
        </p:nvCxnSpPr>
        <p:spPr>
          <a:xfrm>
            <a:off x="2101661" y="2532916"/>
            <a:ext cx="1893161" cy="794663"/>
          </a:xfrm>
          <a:prstGeom prst="bentConnector3">
            <a:avLst>
              <a:gd name="adj1" fmla="val 50000"/>
            </a:avLst>
          </a:prstGeom>
          <a:ln w="1270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56" name="Connector: Elbow 2055"/>
          <p:cNvCxnSpPr>
            <a:endCxn id="3" idx="3"/>
          </p:cNvCxnSpPr>
          <p:nvPr/>
        </p:nvCxnSpPr>
        <p:spPr>
          <a:xfrm rot="10800000" flipV="1">
            <a:off x="1992564" y="3450796"/>
            <a:ext cx="1993110" cy="1803039"/>
          </a:xfrm>
          <a:prstGeom prst="bentConnector3">
            <a:avLst>
              <a:gd name="adj1" fmla="val 71027"/>
            </a:avLst>
          </a:prstGeom>
          <a:ln w="12700">
            <a:solidFill>
              <a:schemeClr val="accent3"/>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Shape 118"/>
          <p:cNvSpPr txBox="1">
            <a:spLocks noGrp="1"/>
          </p:cNvSpPr>
          <p:nvPr/>
        </p:nvSpPr>
        <p:spPr>
          <a:xfrm>
            <a:off x="534615" y="169938"/>
            <a:ext cx="11352585" cy="72692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tx1"/>
                </a:solidFill>
                <a:latin typeface="Arial"/>
                <a:ea typeface="+mj-ea"/>
                <a:cs typeface="Arial"/>
              </a:defRPr>
            </a:lvl1pPr>
          </a:lstStyle>
          <a:p>
            <a:pPr lvl="0"/>
            <a:r>
              <a:rPr lang="en-US" dirty="0" smtClean="0">
                <a:solidFill>
                  <a:schemeClr val="tx1">
                    <a:lumMod val="75000"/>
                    <a:lumOff val="25000"/>
                  </a:schemeClr>
                </a:solidFill>
              </a:rPr>
              <a:t>Demo: </a:t>
            </a:r>
            <a:r>
              <a:rPr lang="en-US" dirty="0" smtClean="0">
                <a:solidFill>
                  <a:schemeClr val="tx1">
                    <a:lumMod val="75000"/>
                    <a:lumOff val="25000"/>
                  </a:schemeClr>
                </a:solidFill>
              </a:rPr>
              <a:t>Instrument Connect</a:t>
            </a:r>
            <a:endParaRPr lang="en-US" dirty="0">
              <a:solidFill>
                <a:schemeClr val="tx1">
                  <a:lumMod val="75000"/>
                  <a:lumOff val="25000"/>
                </a:schemeClr>
              </a:solidFill>
              <a:sym typeface="Arial Black"/>
            </a:endParaRPr>
          </a:p>
        </p:txBody>
      </p:sp>
    </p:spTree>
    <p:extLst>
      <p:ext uri="{BB962C8B-B14F-4D97-AF65-F5344CB8AC3E}">
        <p14:creationId xmlns:p14="http://schemas.microsoft.com/office/powerpoint/2010/main" val="20777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331" y="1352059"/>
            <a:ext cx="6590975" cy="4943231"/>
          </a:xfrm>
          <a:prstGeom prst="rect">
            <a:avLst/>
          </a:prstGeom>
        </p:spPr>
      </p:pic>
      <p:sp>
        <p:nvSpPr>
          <p:cNvPr id="5" name="Shape 118"/>
          <p:cNvSpPr txBox="1">
            <a:spLocks noGrp="1"/>
          </p:cNvSpPr>
          <p:nvPr/>
        </p:nvSpPr>
        <p:spPr>
          <a:xfrm>
            <a:off x="534615" y="169938"/>
            <a:ext cx="11352585" cy="72692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tx1"/>
                </a:solidFill>
                <a:latin typeface="Arial"/>
                <a:ea typeface="+mj-ea"/>
                <a:cs typeface="Arial"/>
              </a:defRPr>
            </a:lvl1pPr>
          </a:lstStyle>
          <a:p>
            <a:pPr lvl="0"/>
            <a:r>
              <a:rPr lang="en-US" dirty="0" smtClean="0">
                <a:solidFill>
                  <a:schemeClr val="tx1">
                    <a:lumMod val="75000"/>
                    <a:lumOff val="25000"/>
                  </a:schemeClr>
                </a:solidFill>
              </a:rPr>
              <a:t>Demo: remote monitoring a mass spectrometer</a:t>
            </a:r>
            <a:endParaRPr lang="en-US" dirty="0">
              <a:solidFill>
                <a:schemeClr val="tx1">
                  <a:lumMod val="75000"/>
                  <a:lumOff val="25000"/>
                </a:schemeClr>
              </a:solidFill>
              <a:sym typeface="Arial Black"/>
            </a:endParaRPr>
          </a:p>
        </p:txBody>
      </p:sp>
    </p:spTree>
    <p:extLst>
      <p:ext uri="{BB962C8B-B14F-4D97-AF65-F5344CB8AC3E}">
        <p14:creationId xmlns:p14="http://schemas.microsoft.com/office/powerpoint/2010/main" val="20886716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lnSpc>
                <a:spcPct val="100000"/>
              </a:lnSpc>
            </a:pPr>
            <a:r>
              <a:rPr lang="en-US" sz="4800" dirty="0"/>
              <a:t>Why does Thermo use MongoDB?</a:t>
            </a:r>
            <a:endParaRPr lang="en-US" sz="4000" dirty="0"/>
          </a:p>
        </p:txBody>
      </p:sp>
    </p:spTree>
    <p:extLst>
      <p:ext uri="{BB962C8B-B14F-4D97-AF65-F5344CB8AC3E}">
        <p14:creationId xmlns:p14="http://schemas.microsoft.com/office/powerpoint/2010/main" val="8360041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118"/>
          <p:cNvSpPr txBox="1">
            <a:spLocks noGrp="1"/>
          </p:cNvSpPr>
          <p:nvPr>
            <p:ph type="title"/>
          </p:nvPr>
        </p:nvSpPr>
        <p:spPr/>
        <p:txBody>
          <a:bodyPr/>
          <a:lstStyle/>
          <a:p>
            <a:pPr lvl="0"/>
            <a:r>
              <a:rPr lang="en-US" dirty="0"/>
              <a:t>ThermoFisher </a:t>
            </a:r>
            <a:r>
              <a:rPr lang="en-US" dirty="0" smtClean="0"/>
              <a:t>apps </a:t>
            </a:r>
            <a:r>
              <a:rPr lang="en-US" dirty="0"/>
              <a:t>using MongoDB </a:t>
            </a:r>
            <a:endParaRPr lang="en-US" dirty="0">
              <a:sym typeface="Arial Black"/>
            </a:endParaRPr>
          </a:p>
        </p:txBody>
      </p:sp>
      <p:pic>
        <p:nvPicPr>
          <p:cNvPr id="22" name="Picture 21"/>
          <p:cNvPicPr>
            <a:picLocks noChangeAspect="1"/>
          </p:cNvPicPr>
          <p:nvPr/>
        </p:nvPicPr>
        <p:blipFill>
          <a:blip r:embed="rId3"/>
          <a:stretch>
            <a:fillRect/>
          </a:stretch>
        </p:blipFill>
        <p:spPr>
          <a:xfrm>
            <a:off x="6669192" y="1570705"/>
            <a:ext cx="2707840" cy="1486473"/>
          </a:xfrm>
          <a:prstGeom prst="rect">
            <a:avLst/>
          </a:prstGeom>
        </p:spPr>
      </p:pic>
      <p:pic>
        <p:nvPicPr>
          <p:cNvPr id="23" name="Picture 22"/>
          <p:cNvPicPr>
            <a:picLocks noChangeAspect="1"/>
          </p:cNvPicPr>
          <p:nvPr/>
        </p:nvPicPr>
        <p:blipFill>
          <a:blip r:embed="rId4"/>
          <a:stretch>
            <a:fillRect/>
          </a:stretch>
        </p:blipFill>
        <p:spPr>
          <a:xfrm>
            <a:off x="527958" y="5289215"/>
            <a:ext cx="3142354" cy="1052543"/>
          </a:xfrm>
          <a:prstGeom prst="rect">
            <a:avLst/>
          </a:prstGeom>
        </p:spPr>
      </p:pic>
      <p:pic>
        <p:nvPicPr>
          <p:cNvPr id="24" name="Picture 23"/>
          <p:cNvPicPr>
            <a:picLocks noChangeAspect="1"/>
          </p:cNvPicPr>
          <p:nvPr/>
        </p:nvPicPr>
        <p:blipFill>
          <a:blip r:embed="rId5"/>
          <a:stretch>
            <a:fillRect/>
          </a:stretch>
        </p:blipFill>
        <p:spPr>
          <a:xfrm>
            <a:off x="6676254" y="5157078"/>
            <a:ext cx="2700778" cy="1316816"/>
          </a:xfrm>
          <a:prstGeom prst="rect">
            <a:avLst/>
          </a:prstGeom>
        </p:spPr>
      </p:pic>
      <p:pic>
        <p:nvPicPr>
          <p:cNvPr id="26" name="Picture 25"/>
          <p:cNvPicPr>
            <a:picLocks noChangeAspect="1"/>
          </p:cNvPicPr>
          <p:nvPr/>
        </p:nvPicPr>
        <p:blipFill>
          <a:blip r:embed="rId6"/>
          <a:stretch>
            <a:fillRect/>
          </a:stretch>
        </p:blipFill>
        <p:spPr>
          <a:xfrm>
            <a:off x="6662130" y="3372055"/>
            <a:ext cx="2707840" cy="1179766"/>
          </a:xfrm>
          <a:prstGeom prst="rect">
            <a:avLst/>
          </a:prstGeom>
        </p:spPr>
      </p:pic>
      <p:sp>
        <p:nvSpPr>
          <p:cNvPr id="14" name="TextBox 13"/>
          <p:cNvSpPr txBox="1"/>
          <p:nvPr/>
        </p:nvSpPr>
        <p:spPr>
          <a:xfrm>
            <a:off x="3841268" y="3808050"/>
            <a:ext cx="2592798" cy="307777"/>
          </a:xfrm>
          <a:prstGeom prst="rect">
            <a:avLst/>
          </a:prstGeom>
          <a:noFill/>
          <a:ln>
            <a:noFill/>
          </a:ln>
        </p:spPr>
        <p:txBody>
          <a:bodyPr wrap="square" rtlCol="0" anchor="ctr">
            <a:spAutoFit/>
          </a:bodyPr>
          <a:lstStyle/>
          <a:p>
            <a:r>
              <a:rPr lang="en-US" dirty="0"/>
              <a:t>XML </a:t>
            </a:r>
            <a:r>
              <a:rPr lang="en-US" dirty="0">
                <a:sym typeface="Wingdings"/>
              </a:rPr>
              <a:t> MongoDB </a:t>
            </a:r>
            <a:endParaRPr lang="en-US" dirty="0"/>
          </a:p>
        </p:txBody>
      </p:sp>
      <p:sp>
        <p:nvSpPr>
          <p:cNvPr id="34" name="TextBox 33"/>
          <p:cNvSpPr txBox="1"/>
          <p:nvPr/>
        </p:nvSpPr>
        <p:spPr>
          <a:xfrm>
            <a:off x="9476314" y="5661598"/>
            <a:ext cx="1987172" cy="307777"/>
          </a:xfrm>
          <a:prstGeom prst="rect">
            <a:avLst/>
          </a:prstGeom>
          <a:noFill/>
          <a:ln>
            <a:noFill/>
          </a:ln>
        </p:spPr>
        <p:txBody>
          <a:bodyPr wrap="square" rtlCol="0" anchor="ctr">
            <a:spAutoFit/>
          </a:bodyPr>
          <a:lstStyle/>
          <a:p>
            <a:r>
              <a:rPr lang="en-US" dirty="0"/>
              <a:t>Starting on MongoDB</a:t>
            </a:r>
          </a:p>
        </p:txBody>
      </p:sp>
      <p:sp>
        <p:nvSpPr>
          <p:cNvPr id="35" name="TextBox 34"/>
          <p:cNvSpPr txBox="1"/>
          <p:nvPr/>
        </p:nvSpPr>
        <p:spPr>
          <a:xfrm>
            <a:off x="3816704" y="5661598"/>
            <a:ext cx="2617361" cy="307777"/>
          </a:xfrm>
          <a:prstGeom prst="rect">
            <a:avLst/>
          </a:prstGeom>
          <a:noFill/>
          <a:ln>
            <a:noFill/>
          </a:ln>
        </p:spPr>
        <p:txBody>
          <a:bodyPr wrap="square" rtlCol="0" anchor="ctr">
            <a:spAutoFit/>
          </a:bodyPr>
          <a:lstStyle/>
          <a:p>
            <a:r>
              <a:rPr lang="en-US" dirty="0"/>
              <a:t>Oracle </a:t>
            </a:r>
            <a:r>
              <a:rPr lang="en-US" dirty="0">
                <a:sym typeface="Wingdings"/>
              </a:rPr>
              <a:t> </a:t>
            </a:r>
            <a:r>
              <a:rPr lang="en-US" dirty="0"/>
              <a:t>MongoDB</a:t>
            </a:r>
          </a:p>
        </p:txBody>
      </p:sp>
      <p:sp>
        <p:nvSpPr>
          <p:cNvPr id="36" name="TextBox 35"/>
          <p:cNvSpPr txBox="1"/>
          <p:nvPr/>
        </p:nvSpPr>
        <p:spPr>
          <a:xfrm>
            <a:off x="9476314" y="2160053"/>
            <a:ext cx="1987173" cy="307777"/>
          </a:xfrm>
          <a:prstGeom prst="rect">
            <a:avLst/>
          </a:prstGeom>
          <a:noFill/>
          <a:ln>
            <a:noFill/>
          </a:ln>
        </p:spPr>
        <p:txBody>
          <a:bodyPr wrap="square" rtlCol="0" anchor="ctr">
            <a:spAutoFit/>
          </a:bodyPr>
          <a:lstStyle/>
          <a:p>
            <a:r>
              <a:rPr lang="en-US" dirty="0"/>
              <a:t>SQL Lite </a:t>
            </a:r>
            <a:r>
              <a:rPr lang="en-US" dirty="0">
                <a:sym typeface="Wingdings"/>
              </a:rPr>
              <a:t> MongoDB </a:t>
            </a:r>
            <a:endParaRPr lang="en-US" dirty="0"/>
          </a:p>
        </p:txBody>
      </p:sp>
      <p:sp>
        <p:nvSpPr>
          <p:cNvPr id="37" name="TextBox 36"/>
          <p:cNvSpPr txBox="1"/>
          <p:nvPr/>
        </p:nvSpPr>
        <p:spPr>
          <a:xfrm>
            <a:off x="9476315" y="3808050"/>
            <a:ext cx="1987172" cy="307777"/>
          </a:xfrm>
          <a:prstGeom prst="rect">
            <a:avLst/>
          </a:prstGeom>
          <a:noFill/>
          <a:ln>
            <a:noFill/>
          </a:ln>
        </p:spPr>
        <p:txBody>
          <a:bodyPr wrap="square" rtlCol="0" anchor="ctr">
            <a:spAutoFit/>
          </a:bodyPr>
          <a:lstStyle/>
          <a:p>
            <a:r>
              <a:rPr lang="en-US" dirty="0"/>
              <a:t>Postgres </a:t>
            </a:r>
            <a:r>
              <a:rPr lang="en-US" dirty="0">
                <a:sym typeface="Wingdings"/>
              </a:rPr>
              <a:t> MongoDB </a:t>
            </a:r>
            <a:endParaRPr lang="en-US" dirty="0"/>
          </a:p>
        </p:txBody>
      </p:sp>
      <p:sp>
        <p:nvSpPr>
          <p:cNvPr id="38" name="TextBox 37"/>
          <p:cNvSpPr txBox="1"/>
          <p:nvPr/>
        </p:nvSpPr>
        <p:spPr>
          <a:xfrm>
            <a:off x="3816705" y="2052332"/>
            <a:ext cx="2617361" cy="523220"/>
          </a:xfrm>
          <a:prstGeom prst="rect">
            <a:avLst/>
          </a:prstGeom>
          <a:noFill/>
          <a:ln>
            <a:noFill/>
          </a:ln>
        </p:spPr>
        <p:txBody>
          <a:bodyPr wrap="square" rtlCol="0" anchor="ctr">
            <a:spAutoFit/>
          </a:bodyPr>
          <a:lstStyle/>
          <a:p>
            <a:r>
              <a:rPr lang="en-US" dirty="0" smtClean="0"/>
              <a:t>Amazon DynamoDB </a:t>
            </a:r>
            <a:r>
              <a:rPr lang="en-US" dirty="0">
                <a:sym typeface="Wingdings"/>
              </a:rPr>
              <a:t> MongoDB Atlas</a:t>
            </a:r>
            <a:endParaRPr lang="en-US" dirty="0"/>
          </a:p>
        </p:txBody>
      </p:sp>
      <p:pic>
        <p:nvPicPr>
          <p:cNvPr id="7" name="Picture 6"/>
          <p:cNvPicPr>
            <a:picLocks noChangeAspect="1"/>
          </p:cNvPicPr>
          <p:nvPr/>
        </p:nvPicPr>
        <p:blipFill>
          <a:blip r:embed="rId7"/>
          <a:stretch>
            <a:fillRect/>
          </a:stretch>
        </p:blipFill>
        <p:spPr>
          <a:xfrm>
            <a:off x="527958" y="1772874"/>
            <a:ext cx="3162574" cy="1082134"/>
          </a:xfrm>
          <a:prstGeom prst="rect">
            <a:avLst/>
          </a:prstGeom>
        </p:spPr>
      </p:pic>
      <p:pic>
        <p:nvPicPr>
          <p:cNvPr id="2" name="Picture 1"/>
          <p:cNvPicPr>
            <a:picLocks noChangeAspect="1"/>
          </p:cNvPicPr>
          <p:nvPr/>
        </p:nvPicPr>
        <p:blipFill>
          <a:blip r:embed="rId8"/>
          <a:stretch>
            <a:fillRect/>
          </a:stretch>
        </p:blipFill>
        <p:spPr>
          <a:xfrm>
            <a:off x="527958" y="3314378"/>
            <a:ext cx="3163235" cy="1299186"/>
          </a:xfrm>
          <a:prstGeom prst="rect">
            <a:avLst/>
          </a:prstGeom>
        </p:spPr>
      </p:pic>
    </p:spTree>
    <p:extLst>
      <p:ext uri="{BB962C8B-B14F-4D97-AF65-F5344CB8AC3E}">
        <p14:creationId xmlns:p14="http://schemas.microsoft.com/office/powerpoint/2010/main" val="17999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4" grpId="0"/>
      <p:bldP spid="35" grpId="0"/>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68509" y="1338956"/>
            <a:ext cx="8301490" cy="5187841"/>
          </a:xfrm>
          <a:prstGeom prst="rect">
            <a:avLst/>
          </a:prstGeom>
        </p:spPr>
      </p:pic>
      <p:sp>
        <p:nvSpPr>
          <p:cNvPr id="2" name="Title 1"/>
          <p:cNvSpPr>
            <a:spLocks noGrp="1"/>
          </p:cNvSpPr>
          <p:nvPr>
            <p:ph type="title"/>
          </p:nvPr>
        </p:nvSpPr>
        <p:spPr/>
        <p:txBody>
          <a:bodyPr/>
          <a:lstStyle/>
          <a:p>
            <a:r>
              <a:rPr lang="en-US" dirty="0" smtClean="0"/>
              <a:t>Scientific apps = humongous data</a:t>
            </a:r>
            <a:endParaRPr lang="en-US" dirty="0"/>
          </a:p>
        </p:txBody>
      </p:sp>
    </p:spTree>
    <p:extLst>
      <p:ext uri="{BB962C8B-B14F-4D97-AF65-F5344CB8AC3E}">
        <p14:creationId xmlns:p14="http://schemas.microsoft.com/office/powerpoint/2010/main" val="1788669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molecules = big data</a:t>
            </a:r>
            <a:endParaRPr lang="en-US" dirty="0"/>
          </a:p>
        </p:txBody>
      </p:sp>
      <p:pic>
        <p:nvPicPr>
          <p:cNvPr id="5" name="Picture 4"/>
          <p:cNvPicPr>
            <a:picLocks noChangeAspect="1"/>
          </p:cNvPicPr>
          <p:nvPr/>
        </p:nvPicPr>
        <p:blipFill>
          <a:blip r:embed="rId3"/>
          <a:stretch>
            <a:fillRect/>
          </a:stretch>
        </p:blipFill>
        <p:spPr>
          <a:xfrm>
            <a:off x="3381547" y="1144214"/>
            <a:ext cx="5075413" cy="5323324"/>
          </a:xfrm>
          <a:prstGeom prst="rect">
            <a:avLst/>
          </a:prstGeom>
        </p:spPr>
      </p:pic>
    </p:spTree>
    <p:extLst>
      <p:ext uri="{BB962C8B-B14F-4D97-AF65-F5344CB8AC3E}">
        <p14:creationId xmlns:p14="http://schemas.microsoft.com/office/powerpoint/2010/main" val="39295437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0"/>
          </a:blip>
          <a:stretch>
            <a:fillRect/>
          </a:stretch>
        </p:blipFill>
        <p:spPr>
          <a:xfrm>
            <a:off x="6586538" y="1267568"/>
            <a:ext cx="4893305" cy="5076081"/>
          </a:xfrm>
          <a:prstGeom prst="rect">
            <a:avLst/>
          </a:prstGeom>
          <a:noFill/>
          <a:ln>
            <a:solidFill>
              <a:schemeClr val="accent1"/>
            </a:solidFill>
          </a:ln>
          <a:effectLst/>
        </p:spPr>
      </p:pic>
      <p:sp>
        <p:nvSpPr>
          <p:cNvPr id="6" name="TextBox 5"/>
          <p:cNvSpPr txBox="1"/>
          <p:nvPr/>
        </p:nvSpPr>
        <p:spPr>
          <a:xfrm>
            <a:off x="6700839" y="1366045"/>
            <a:ext cx="4779004" cy="4838484"/>
          </a:xfrm>
          <a:prstGeom prst="rect">
            <a:avLst/>
          </a:prstGeom>
          <a:noFill/>
        </p:spPr>
        <p:txBody>
          <a:bodyPr wrap="square" rtlCol="0">
            <a:noAutofit/>
          </a:bodyPr>
          <a:lstStyle/>
          <a:p>
            <a:pPr lvl="0">
              <a:buClr>
                <a:schemeClr val="dk1"/>
              </a:buClr>
            </a:pPr>
            <a:r>
              <a:rPr lang="en-US" sz="1350" dirty="0">
                <a:solidFill>
                  <a:srgbClr val="7EC24E"/>
                </a:solidFill>
                <a:latin typeface="Courier"/>
                <a:cs typeface="Courier"/>
              </a:rPr>
              <a:t>instrument </a:t>
            </a:r>
            <a:r>
              <a:rPr lang="en-US" sz="1350" dirty="0">
                <a:solidFill>
                  <a:schemeClr val="tx1"/>
                </a:solidFill>
                <a:latin typeface="Courier"/>
                <a:cs typeface="Courier"/>
              </a:rPr>
              <a:t>{ </a:t>
            </a:r>
          </a:p>
          <a:p>
            <a:pPr lvl="0">
              <a:buClr>
                <a:schemeClr val="dk1"/>
              </a:buClr>
            </a:pPr>
            <a:r>
              <a:rPr lang="en-US" sz="1350" dirty="0">
                <a:solidFill>
                  <a:schemeClr val="tx1"/>
                </a:solidFill>
                <a:latin typeface="Courier"/>
                <a:cs typeface="Courier"/>
              </a:rPr>
              <a:t>    UserId : "dr.ennis@poldark.net", </a:t>
            </a:r>
          </a:p>
          <a:p>
            <a:pPr lvl="0">
              <a:buClr>
                <a:schemeClr val="dk1"/>
              </a:buClr>
            </a:pPr>
            <a:r>
              <a:rPr lang="en-US" sz="1350" dirty="0">
                <a:solidFill>
                  <a:schemeClr val="tx1"/>
                </a:solidFill>
                <a:latin typeface="Courier"/>
                <a:cs typeface="Courier"/>
              </a:rPr>
              <a:t>    MachineName : "TRACEFINDER8", </a:t>
            </a:r>
          </a:p>
          <a:p>
            <a:pPr lvl="0">
              <a:buClr>
                <a:schemeClr val="dk1"/>
              </a:buClr>
            </a:pPr>
            <a:r>
              <a:rPr lang="en-US" sz="1350" dirty="0">
                <a:solidFill>
                  <a:schemeClr val="tx1"/>
                </a:solidFill>
                <a:latin typeface="Courier"/>
                <a:cs typeface="Courier"/>
              </a:rPr>
              <a:t>    Location : "Austin", </a:t>
            </a:r>
          </a:p>
          <a:p>
            <a:pPr lvl="0">
              <a:buClr>
                <a:schemeClr val="dk1"/>
              </a:buClr>
            </a:pPr>
            <a:r>
              <a:rPr lang="en-US" sz="1350" dirty="0">
                <a:solidFill>
                  <a:schemeClr val="tx1"/>
                </a:solidFill>
                <a:latin typeface="Courier"/>
                <a:cs typeface="Courier"/>
              </a:rPr>
              <a:t>    AcquisitionStationName : "TSQ 8000", </a:t>
            </a:r>
          </a:p>
          <a:p>
            <a:pPr lvl="0">
              <a:buClr>
                <a:schemeClr val="dk1"/>
              </a:buClr>
            </a:pPr>
            <a:r>
              <a:rPr lang="en-US" sz="1350" dirty="0">
                <a:solidFill>
                  <a:schemeClr val="tx1"/>
                </a:solidFill>
                <a:latin typeface="Courier"/>
                <a:cs typeface="Courier"/>
              </a:rPr>
              <a:t>    LastErrorEventDate : "2016-09-05", </a:t>
            </a:r>
          </a:p>
          <a:p>
            <a:pPr lvl="0">
              <a:buClr>
                <a:schemeClr val="dk1"/>
              </a:buClr>
            </a:pPr>
            <a:r>
              <a:rPr lang="en-US" sz="1350" dirty="0">
                <a:solidFill>
                  <a:schemeClr val="tx1"/>
                </a:solidFill>
                <a:latin typeface="Courier"/>
                <a:cs typeface="Courier"/>
              </a:rPr>
              <a:t>    LastErrorEventValue : null,</a:t>
            </a:r>
          </a:p>
          <a:p>
            <a:pPr lvl="0">
              <a:buClr>
                <a:schemeClr val="dk1"/>
              </a:buClr>
            </a:pPr>
            <a:r>
              <a:rPr lang="en-US" sz="1350" dirty="0">
                <a:solidFill>
                  <a:schemeClr val="tx1"/>
                </a:solidFill>
                <a:latin typeface="Courier"/>
                <a:cs typeface="Courier"/>
              </a:rPr>
              <a:t>    RuntimeEstimate : {</a:t>
            </a:r>
          </a:p>
          <a:p>
            <a:pPr lvl="0">
              <a:buClr>
                <a:schemeClr val="dk1"/>
              </a:buClr>
            </a:pPr>
            <a:r>
              <a:rPr lang="en-US" sz="1350" dirty="0">
                <a:solidFill>
                  <a:schemeClr val="tx1"/>
                </a:solidFill>
                <a:latin typeface="Courier"/>
                <a:cs typeface="Courier"/>
              </a:rPr>
              <a:t>        MeasuredElaspedDuration : 0.21966, </a:t>
            </a:r>
          </a:p>
          <a:p>
            <a:pPr lvl="0">
              <a:buClr>
                <a:schemeClr val="dk1"/>
              </a:buClr>
            </a:pPr>
            <a:r>
              <a:rPr lang="en-US" sz="1350" dirty="0">
                <a:solidFill>
                  <a:schemeClr val="tx1"/>
                </a:solidFill>
                <a:latin typeface="Courier"/>
                <a:cs typeface="Courier"/>
              </a:rPr>
              <a:t>        Confidence : HighConfidence</a:t>
            </a:r>
          </a:p>
          <a:p>
            <a:pPr lvl="0">
              <a:buClr>
                <a:schemeClr val="dk1"/>
              </a:buClr>
            </a:pPr>
            <a:r>
              <a:rPr lang="en-US" sz="1350" dirty="0">
                <a:solidFill>
                  <a:schemeClr val="tx1"/>
                </a:solidFill>
                <a:latin typeface="Courier"/>
                <a:cs typeface="Courier"/>
              </a:rPr>
              <a:t>    },</a:t>
            </a:r>
          </a:p>
          <a:p>
            <a:pPr lvl="0">
              <a:buClr>
                <a:schemeClr val="dk1"/>
              </a:buClr>
            </a:pPr>
            <a:r>
              <a:rPr lang="en-US" sz="1350" dirty="0">
                <a:solidFill>
                  <a:schemeClr val="tx1"/>
                </a:solidFill>
                <a:latin typeface="Courier"/>
                <a:cs typeface="Courier"/>
              </a:rPr>
              <a:t>    RunManagerStatus : {</a:t>
            </a:r>
          </a:p>
          <a:p>
            <a:pPr lvl="0">
              <a:buClr>
                <a:schemeClr val="dk1"/>
              </a:buClr>
            </a:pPr>
            <a:r>
              <a:rPr lang="en-US" sz="1350" dirty="0">
                <a:solidFill>
                  <a:schemeClr val="tx1"/>
                </a:solidFill>
                <a:latin typeface="Courier"/>
                <a:cs typeface="Courier"/>
              </a:rPr>
              <a:t>        Status : "Acquire", </a:t>
            </a:r>
          </a:p>
          <a:p>
            <a:pPr lvl="0">
              <a:buClr>
                <a:schemeClr val="dk1"/>
              </a:buClr>
            </a:pPr>
            <a:r>
              <a:rPr lang="en-US" sz="1350" dirty="0">
                <a:solidFill>
                  <a:schemeClr val="tx1"/>
                </a:solidFill>
                <a:latin typeface="Courier"/>
                <a:cs typeface="Courier"/>
              </a:rPr>
              <a:t>        Sequence : "Testosterone", </a:t>
            </a:r>
          </a:p>
          <a:p>
            <a:pPr lvl="0">
              <a:buClr>
                <a:schemeClr val="dk1"/>
              </a:buClr>
            </a:pPr>
            <a:r>
              <a:rPr lang="en-US" sz="1350" dirty="0">
                <a:solidFill>
                  <a:schemeClr val="tx1"/>
                </a:solidFill>
                <a:latin typeface="Courier"/>
                <a:cs typeface="Courier"/>
              </a:rPr>
              <a:t>        SampleName : "Drugx", </a:t>
            </a:r>
          </a:p>
          <a:p>
            <a:pPr lvl="0">
              <a:buClr>
                <a:schemeClr val="dk1"/>
              </a:buClr>
            </a:pPr>
            <a:r>
              <a:rPr lang="en-US" sz="1350" dirty="0">
                <a:solidFill>
                  <a:schemeClr val="tx1"/>
                </a:solidFill>
                <a:latin typeface="Courier"/>
                <a:cs typeface="Courier"/>
              </a:rPr>
              <a:t>        VialPosition : "1", </a:t>
            </a:r>
          </a:p>
          <a:p>
            <a:pPr lvl="0">
              <a:buClr>
                <a:schemeClr val="dk1"/>
              </a:buClr>
            </a:pPr>
            <a:r>
              <a:rPr lang="en-US" sz="1350" dirty="0">
                <a:solidFill>
                  <a:schemeClr val="tx1"/>
                </a:solidFill>
                <a:latin typeface="Courier"/>
                <a:cs typeface="Courier"/>
              </a:rPr>
              <a:t>        Rawfile : "2pg_161029205505", </a:t>
            </a:r>
          </a:p>
          <a:p>
            <a:pPr lvl="0">
              <a:buClr>
                <a:schemeClr val="dk1"/>
              </a:buClr>
            </a:pPr>
            <a:r>
              <a:rPr lang="en-US" sz="1350" dirty="0">
                <a:solidFill>
                  <a:schemeClr val="tx1"/>
                </a:solidFill>
                <a:latin typeface="Courier"/>
                <a:cs typeface="Courier"/>
              </a:rPr>
              <a:t>        Instmethod : "1x.meth", </a:t>
            </a:r>
          </a:p>
          <a:p>
            <a:pPr lvl="0">
              <a:buClr>
                <a:schemeClr val="dk1"/>
              </a:buClr>
            </a:pPr>
            <a:r>
              <a:rPr lang="en-US" sz="1350" dirty="0">
                <a:solidFill>
                  <a:schemeClr val="tx1"/>
                </a:solidFill>
                <a:latin typeface="Courier"/>
                <a:cs typeface="Courier"/>
              </a:rPr>
              <a:t>        Instrument : "TSQ 8000", </a:t>
            </a:r>
          </a:p>
          <a:p>
            <a:pPr lvl="0">
              <a:buClr>
                <a:schemeClr val="dk1"/>
              </a:buClr>
            </a:pPr>
            <a:r>
              <a:rPr lang="en-US" sz="1350" dirty="0">
                <a:solidFill>
                  <a:schemeClr val="tx1"/>
                </a:solidFill>
                <a:latin typeface="Courier"/>
                <a:cs typeface="Courier"/>
              </a:rPr>
              <a:t>        IsPaused : false, </a:t>
            </a:r>
          </a:p>
          <a:p>
            <a:pPr lvl="0">
              <a:buClr>
                <a:schemeClr val="dk1"/>
              </a:buClr>
            </a:pPr>
            <a:r>
              <a:rPr lang="en-US" sz="1350" dirty="0">
                <a:solidFill>
                  <a:schemeClr val="tx1"/>
                </a:solidFill>
                <a:latin typeface="Courier"/>
                <a:cs typeface="Courier"/>
              </a:rPr>
              <a:t>        Operator : "Fred", </a:t>
            </a:r>
          </a:p>
          <a:p>
            <a:pPr lvl="0">
              <a:buClr>
                <a:schemeClr val="dk1"/>
              </a:buClr>
            </a:pPr>
            <a:r>
              <a:rPr lang="en-US" sz="1350" dirty="0">
                <a:solidFill>
                  <a:schemeClr val="tx1"/>
                </a:solidFill>
                <a:latin typeface="Courier"/>
                <a:cs typeface="Courier"/>
              </a:rPr>
              <a:t>    }</a:t>
            </a:r>
          </a:p>
          <a:p>
            <a:pPr lvl="0">
              <a:buClr>
                <a:schemeClr val="dk1"/>
              </a:buClr>
            </a:pPr>
            <a:r>
              <a:rPr lang="en-US" sz="1350" dirty="0">
                <a:solidFill>
                  <a:schemeClr val="tx1"/>
                </a:solidFill>
                <a:latin typeface="Courier"/>
                <a:cs typeface="Courier"/>
              </a:rPr>
              <a:t>}</a:t>
            </a:r>
          </a:p>
        </p:txBody>
      </p:sp>
      <p:sp>
        <p:nvSpPr>
          <p:cNvPr id="2" name="Title 1"/>
          <p:cNvSpPr>
            <a:spLocks noGrp="1"/>
          </p:cNvSpPr>
          <p:nvPr>
            <p:ph type="title"/>
          </p:nvPr>
        </p:nvSpPr>
        <p:spPr/>
        <p:txBody>
          <a:bodyPr/>
          <a:lstStyle/>
          <a:p>
            <a:r>
              <a:rPr lang="en-US" dirty="0"/>
              <a:t>Why MongoDB was chosen </a:t>
            </a:r>
          </a:p>
        </p:txBody>
      </p:sp>
      <p:sp>
        <p:nvSpPr>
          <p:cNvPr id="3" name="Content Placeholder 2"/>
          <p:cNvSpPr>
            <a:spLocks noGrp="1"/>
          </p:cNvSpPr>
          <p:nvPr>
            <p:ph sz="half" idx="1"/>
          </p:nvPr>
        </p:nvSpPr>
        <p:spPr>
          <a:xfrm>
            <a:off x="444766" y="1350010"/>
            <a:ext cx="6044934" cy="4629431"/>
          </a:xfrm>
        </p:spPr>
        <p:txBody>
          <a:bodyPr/>
          <a:lstStyle/>
          <a:p>
            <a:pPr marL="457200" indent="-457200">
              <a:buFont typeface="Arial" panose="020B0604020202020204" pitchFamily="34" charset="0"/>
              <a:buChar char="•"/>
            </a:pPr>
            <a:r>
              <a:rPr lang="en-US" sz="2400" dirty="0"/>
              <a:t>Performance</a:t>
            </a:r>
          </a:p>
          <a:p>
            <a:pPr marL="457200" indent="-457200">
              <a:buFont typeface="Arial" panose="020B0604020202020204" pitchFamily="34" charset="0"/>
              <a:buChar char="•"/>
            </a:pPr>
            <a:r>
              <a:rPr lang="en-US" sz="2400" dirty="0"/>
              <a:t>Developer productivity</a:t>
            </a:r>
          </a:p>
          <a:p>
            <a:pPr marL="457200" indent="-457200">
              <a:buFont typeface="Arial" panose="020B0604020202020204" pitchFamily="34" charset="0"/>
              <a:buChar char="•"/>
            </a:pPr>
            <a:r>
              <a:rPr lang="en-US" sz="2400" dirty="0"/>
              <a:t>Cost effective</a:t>
            </a:r>
          </a:p>
          <a:p>
            <a:pPr marL="457200" indent="-457200">
              <a:buFont typeface="Arial" panose="020B0604020202020204" pitchFamily="34" charset="0"/>
              <a:buChar char="•"/>
            </a:pPr>
            <a:r>
              <a:rPr lang="en-US" sz="2400" dirty="0"/>
              <a:t>Runs anywhere</a:t>
            </a:r>
          </a:p>
          <a:p>
            <a:pPr marL="457200" indent="-457200">
              <a:buFont typeface="Arial" panose="020B0604020202020204" pitchFamily="34" charset="0"/>
              <a:buChar char="•"/>
            </a:pPr>
            <a:r>
              <a:rPr lang="en-US" sz="2400" dirty="0"/>
              <a:t>Rich feature set</a:t>
            </a:r>
          </a:p>
          <a:p>
            <a:pPr marL="457200" indent="-457200">
              <a:buFont typeface="Arial" panose="020B0604020202020204" pitchFamily="34" charset="0"/>
              <a:buChar char="•"/>
            </a:pPr>
            <a:r>
              <a:rPr lang="en-US" sz="2400" dirty="0"/>
              <a:t>Achieved legal and regulatory approval</a:t>
            </a:r>
          </a:p>
        </p:txBody>
      </p:sp>
      <p:sp>
        <p:nvSpPr>
          <p:cNvPr id="4" name="Content Placeholder 3" hidden="1"/>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60927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US" dirty="0"/>
              <a:t>MongoDB is a Swiss army knife</a:t>
            </a:r>
            <a:endParaRPr lang="en-US" dirty="0">
              <a:sym typeface="Arial Black"/>
            </a:endParaRPr>
          </a:p>
        </p:txBody>
      </p:sp>
      <p:sp>
        <p:nvSpPr>
          <p:cNvPr id="2" name="Content Placeholder 1"/>
          <p:cNvSpPr>
            <a:spLocks noGrp="1"/>
          </p:cNvSpPr>
          <p:nvPr>
            <p:ph sz="half" idx="1"/>
          </p:nvPr>
        </p:nvSpPr>
        <p:spPr/>
        <p:txBody>
          <a:bodyPr/>
          <a:lstStyle/>
          <a:p>
            <a:pPr marL="342900" indent="-342900">
              <a:buFont typeface="Arial" panose="020B0604020202020204" pitchFamily="34" charset="0"/>
              <a:buChar char="•"/>
            </a:pPr>
            <a:r>
              <a:rPr lang="en-US" sz="2800" dirty="0"/>
              <a:t>Hierarchical data</a:t>
            </a:r>
          </a:p>
          <a:p>
            <a:pPr marL="342900" indent="-342900">
              <a:buFont typeface="Arial" panose="020B0604020202020204" pitchFamily="34" charset="0"/>
              <a:buChar char="•"/>
            </a:pPr>
            <a:r>
              <a:rPr lang="en-US" sz="2800" dirty="0"/>
              <a:t>Relational d</a:t>
            </a:r>
            <a:r>
              <a:rPr lang="en-US" sz="2800" dirty="0" smtClean="0"/>
              <a:t>ata </a:t>
            </a:r>
            <a:endParaRPr lang="en-US" sz="2800" dirty="0"/>
          </a:p>
          <a:p>
            <a:pPr marL="342900" indent="-342900">
              <a:buFont typeface="Arial" panose="020B0604020202020204" pitchFamily="34" charset="0"/>
              <a:buChar char="•"/>
            </a:pPr>
            <a:r>
              <a:rPr lang="en-US" sz="2800" dirty="0"/>
              <a:t>Queues</a:t>
            </a:r>
          </a:p>
          <a:p>
            <a:pPr marL="342900" indent="-342900">
              <a:buFont typeface="Arial" panose="020B0604020202020204" pitchFamily="34" charset="0"/>
              <a:buChar char="•"/>
            </a:pPr>
            <a:r>
              <a:rPr lang="en-US" sz="2800" dirty="0" smtClean="0"/>
              <a:t>File storage</a:t>
            </a:r>
            <a:endParaRPr lang="en-US" sz="2800" dirty="0"/>
          </a:p>
          <a:p>
            <a:pPr marL="342900" indent="-342900">
              <a:buFont typeface="Arial" panose="020B0604020202020204" pitchFamily="34" charset="0"/>
              <a:buChar char="•"/>
            </a:pPr>
            <a:r>
              <a:rPr lang="en-US" sz="2800" dirty="0"/>
              <a:t>Device </a:t>
            </a:r>
            <a:r>
              <a:rPr lang="en-US" sz="2800" dirty="0" smtClean="0"/>
              <a:t>state</a:t>
            </a:r>
            <a:endParaRPr lang="en-US" sz="2800" dirty="0"/>
          </a:p>
          <a:p>
            <a:pPr marL="342900" indent="-342900">
              <a:buFont typeface="Arial" panose="020B0604020202020204" pitchFamily="34" charset="0"/>
              <a:buChar char="•"/>
            </a:pPr>
            <a:endParaRPr lang="en-US" sz="2800" dirty="0"/>
          </a:p>
        </p:txBody>
      </p:sp>
      <p:pic>
        <p:nvPicPr>
          <p:cNvPr id="3" name="Content Placeholder 2"/>
          <p:cNvPicPr>
            <a:picLocks noGrp="1" noChangeAspect="1"/>
          </p:cNvPicPr>
          <p:nvPr>
            <p:ph sz="half" idx="2"/>
          </p:nvPr>
        </p:nvPicPr>
        <p:blipFill>
          <a:blip r:embed="rId3"/>
          <a:stretch>
            <a:fillRect/>
          </a:stretch>
        </p:blipFill>
        <p:spPr>
          <a:xfrm>
            <a:off x="6409531" y="1349375"/>
            <a:ext cx="4630738" cy="4630738"/>
          </a:xfrm>
        </p:spPr>
      </p:pic>
    </p:spTree>
    <p:extLst>
      <p:ext uri="{BB962C8B-B14F-4D97-AF65-F5344CB8AC3E}">
        <p14:creationId xmlns:p14="http://schemas.microsoft.com/office/powerpoint/2010/main" val="26840375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stretch>
            <a:fillRect/>
          </a:stretch>
        </p:blipFill>
        <p:spPr>
          <a:xfrm>
            <a:off x="941081" y="3145559"/>
            <a:ext cx="4391638" cy="1038370"/>
          </a:xfrm>
        </p:spPr>
      </p:pic>
      <p:sp>
        <p:nvSpPr>
          <p:cNvPr id="4" name="Content Placeholder 3"/>
          <p:cNvSpPr>
            <a:spLocks noGrp="1"/>
          </p:cNvSpPr>
          <p:nvPr>
            <p:ph sz="half" idx="2"/>
          </p:nvPr>
        </p:nvSpPr>
        <p:spPr/>
        <p:txBody>
          <a:bodyPr anchor="ctr"/>
          <a:lstStyle/>
          <a:p>
            <a:r>
              <a:rPr lang="en-US" sz="2400" dirty="0"/>
              <a:t>World leader in serving science</a:t>
            </a:r>
          </a:p>
          <a:p>
            <a:r>
              <a:rPr lang="en-US" sz="2400" dirty="0"/>
              <a:t>Revenues of $17 billion</a:t>
            </a:r>
          </a:p>
          <a:p>
            <a:r>
              <a:rPr lang="en-US" sz="2400" dirty="0"/>
              <a:t>50,000 employees </a:t>
            </a:r>
          </a:p>
          <a:p>
            <a:r>
              <a:rPr lang="en-US" sz="2400" dirty="0"/>
              <a:t>50 countries </a:t>
            </a:r>
          </a:p>
        </p:txBody>
      </p:sp>
    </p:spTree>
    <p:extLst>
      <p:ext uri="{BB962C8B-B14F-4D97-AF65-F5344CB8AC3E}">
        <p14:creationId xmlns:p14="http://schemas.microsoft.com/office/powerpoint/2010/main" val="19638761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5" name="Shape 118"/>
          <p:cNvSpPr txBox="1">
            <a:spLocks noGrp="1"/>
          </p:cNvSpPr>
          <p:nvPr>
            <p:ph type="title"/>
          </p:nvPr>
        </p:nvSpPr>
        <p:spPr/>
        <p:txBody>
          <a:bodyPr/>
          <a:lstStyle/>
          <a:p>
            <a:pPr lvl="0"/>
            <a:r>
              <a:rPr lang="en-US" dirty="0"/>
              <a:t>Join </a:t>
            </a:r>
            <a:r>
              <a:rPr lang="en-US" dirty="0" smtClean="0"/>
              <a:t>example</a:t>
            </a:r>
            <a:endParaRPr lang="en-US" dirty="0">
              <a:sym typeface="Arial Black"/>
            </a:endParaRPr>
          </a:p>
        </p:txBody>
      </p:sp>
      <p:sp>
        <p:nvSpPr>
          <p:cNvPr id="2" name="Content Placeholder 1"/>
          <p:cNvSpPr>
            <a:spLocks noGrp="1"/>
          </p:cNvSpPr>
          <p:nvPr>
            <p:ph idx="1"/>
          </p:nvPr>
        </p:nvSpPr>
        <p:spPr/>
        <p:txBody>
          <a:bodyPr/>
          <a:lstStyle/>
          <a:p>
            <a:pPr marL="457200" indent="-457200">
              <a:buFont typeface="Arial" panose="020B0604020202020204" pitchFamily="34" charset="0"/>
              <a:buChar char="•"/>
            </a:pPr>
            <a:r>
              <a:rPr lang="en-US" dirty="0"/>
              <a:t>Version 3.2 introduced the $lookup operator</a:t>
            </a:r>
          </a:p>
          <a:p>
            <a:endParaRPr lang="en-US" dirty="0"/>
          </a:p>
          <a:p>
            <a:pPr marL="457200" indent="-457200">
              <a:buFont typeface="Arial" panose="020B0604020202020204" pitchFamily="34" charset="0"/>
              <a:buChar char="•"/>
            </a:pPr>
            <a:r>
              <a:rPr lang="en-US" dirty="0"/>
              <a:t>SQL </a:t>
            </a:r>
            <a:r>
              <a:rPr lang="en-US" dirty="0" smtClean="0"/>
              <a:t>query</a:t>
            </a:r>
            <a:endParaRPr lang="en-US" dirty="0"/>
          </a:p>
          <a:p>
            <a:pPr marL="457200" indent="-457200">
              <a:buFont typeface="Arial" panose="020B0604020202020204" pitchFamily="34" charset="0"/>
              <a:buChar char="•"/>
            </a:pPr>
            <a:endParaRPr lang="en-US" dirty="0"/>
          </a:p>
          <a:p>
            <a:endParaRPr lang="en-US" dirty="0"/>
          </a:p>
          <a:p>
            <a:pPr marL="457200" indent="-457200">
              <a:buFont typeface="Arial" panose="020B0604020202020204" pitchFamily="34" charset="0"/>
              <a:buChar char="•"/>
            </a:pPr>
            <a:r>
              <a:rPr lang="en-US" dirty="0"/>
              <a:t>MongoDB C# </a:t>
            </a:r>
            <a:r>
              <a:rPr lang="en-US" dirty="0" smtClean="0"/>
              <a:t>driver query</a:t>
            </a:r>
            <a:endParaRPr lang="en-US" dirty="0"/>
          </a:p>
        </p:txBody>
      </p:sp>
      <p:pic>
        <p:nvPicPr>
          <p:cNvPr id="7" name="Picture 6"/>
          <p:cNvPicPr>
            <a:picLocks noChangeAspect="1"/>
          </p:cNvPicPr>
          <p:nvPr/>
        </p:nvPicPr>
        <p:blipFill>
          <a:blip r:embed="rId3"/>
          <a:stretch>
            <a:fillRect/>
          </a:stretch>
        </p:blipFill>
        <p:spPr>
          <a:xfrm>
            <a:off x="1007062" y="3216846"/>
            <a:ext cx="4633362" cy="655377"/>
          </a:xfrm>
          <a:prstGeom prst="rect">
            <a:avLst/>
          </a:prstGeom>
        </p:spPr>
      </p:pic>
      <p:pic>
        <p:nvPicPr>
          <p:cNvPr id="8" name="Picture 7"/>
          <p:cNvPicPr>
            <a:picLocks noChangeAspect="1"/>
          </p:cNvPicPr>
          <p:nvPr/>
        </p:nvPicPr>
        <p:blipFill>
          <a:blip r:embed="rId4"/>
          <a:stretch>
            <a:fillRect/>
          </a:stretch>
        </p:blipFill>
        <p:spPr>
          <a:xfrm>
            <a:off x="1007062" y="4990868"/>
            <a:ext cx="7132938" cy="579170"/>
          </a:xfrm>
          <a:prstGeom prst="rect">
            <a:avLst/>
          </a:prstGeom>
        </p:spPr>
      </p:pic>
    </p:spTree>
    <p:extLst>
      <p:ext uri="{BB962C8B-B14F-4D97-AF65-F5344CB8AC3E}">
        <p14:creationId xmlns:p14="http://schemas.microsoft.com/office/powerpoint/2010/main" val="860582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73BA"/>
        </a:solidFill>
        <a:effectLst/>
      </p:bgPr>
    </p:bg>
    <p:spTree>
      <p:nvGrpSpPr>
        <p:cNvPr id="1" name=""/>
        <p:cNvGrpSpPr/>
        <p:nvPr/>
      </p:nvGrpSpPr>
      <p:grpSpPr>
        <a:xfrm>
          <a:off x="0" y="0"/>
          <a:ext cx="0" cy="0"/>
          <a:chOff x="0" y="0"/>
          <a:chExt cx="0" cy="0"/>
        </a:xfrm>
      </p:grpSpPr>
      <p:sp>
        <p:nvSpPr>
          <p:cNvPr id="3" name="Rectangle 2"/>
          <p:cNvSpPr/>
          <p:nvPr/>
        </p:nvSpPr>
        <p:spPr>
          <a:xfrm>
            <a:off x="0" y="0"/>
            <a:ext cx="5193102"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1676" y="153248"/>
            <a:ext cx="5747782" cy="726923"/>
          </a:xfrm>
        </p:spPr>
        <p:txBody>
          <a:bodyPr/>
          <a:lstStyle/>
          <a:p>
            <a:r>
              <a:rPr lang="en-US" dirty="0">
                <a:solidFill>
                  <a:schemeClr val="bg1"/>
                </a:solidFill>
              </a:rPr>
              <a:t>MongoDB has caught up to relational DBs</a:t>
            </a:r>
          </a:p>
        </p:txBody>
      </p:sp>
      <p:sp>
        <p:nvSpPr>
          <p:cNvPr id="4" name="TextBox 3"/>
          <p:cNvSpPr txBox="1"/>
          <p:nvPr/>
        </p:nvSpPr>
        <p:spPr>
          <a:xfrm>
            <a:off x="5752524" y="3337494"/>
            <a:ext cx="5858631" cy="2954655"/>
          </a:xfrm>
          <a:prstGeom prst="rect">
            <a:avLst/>
          </a:prstGeom>
          <a:noFill/>
        </p:spPr>
        <p:txBody>
          <a:bodyPr wrap="square" rtlCol="0">
            <a:spAutoFit/>
          </a:bodyPr>
          <a:lstStyle/>
          <a:p>
            <a:r>
              <a:rPr lang="en-US" sz="2400" dirty="0">
                <a:solidFill>
                  <a:schemeClr val="bg1"/>
                </a:solidFill>
              </a:rPr>
              <a:t>Notably, we show that the MUPG (match, unwind, project, group) fragment is already at least as expressive as full relational algebra over (the relational view of) a single collection, and in particular able to express arbitrary joins.</a:t>
            </a:r>
          </a:p>
          <a:p>
            <a:endParaRPr lang="en-US" sz="2400" dirty="0">
              <a:solidFill>
                <a:schemeClr val="bg1"/>
              </a:solidFill>
            </a:endParaRPr>
          </a:p>
          <a:p>
            <a:r>
              <a:rPr lang="en-US" sz="1800" dirty="0">
                <a:solidFill>
                  <a:schemeClr val="bg1"/>
                </a:solidFill>
              </a:rPr>
              <a:t>– Bolzano </a:t>
            </a:r>
            <a:r>
              <a:rPr lang="en-US" sz="1800" dirty="0" smtClean="0">
                <a:solidFill>
                  <a:schemeClr val="bg1"/>
                </a:solidFill>
              </a:rPr>
              <a:t>University </a:t>
            </a:r>
            <a:r>
              <a:rPr lang="en-US" sz="1800" dirty="0">
                <a:solidFill>
                  <a:schemeClr val="bg1"/>
                </a:solidFill>
              </a:rPr>
              <a:t>in Italy</a:t>
            </a:r>
          </a:p>
        </p:txBody>
      </p:sp>
      <p:pic>
        <p:nvPicPr>
          <p:cNvPr id="1026" name="Picture 2" descr="Image result for free university of bozen-bolzan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47" y="2456611"/>
            <a:ext cx="2202208" cy="17617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752524" y="1866996"/>
            <a:ext cx="5747782" cy="2400657"/>
          </a:xfrm>
          <a:prstGeom prst="rect">
            <a:avLst/>
          </a:prstGeom>
          <a:noFill/>
        </p:spPr>
        <p:txBody>
          <a:bodyPr wrap="square" rtlCol="0" anchor="b">
            <a:spAutoFit/>
          </a:bodyPr>
          <a:lstStyle/>
          <a:p>
            <a:pPr algn="ctr"/>
            <a:r>
              <a:rPr lang="en-US" sz="15000" dirty="0">
                <a:solidFill>
                  <a:schemeClr val="bg1">
                    <a:alpha val="50000"/>
                  </a:schemeClr>
                </a:solidFill>
              </a:rPr>
              <a:t>“”</a:t>
            </a:r>
          </a:p>
        </p:txBody>
      </p:sp>
    </p:spTree>
    <p:extLst>
      <p:ext uri="{BB962C8B-B14F-4D97-AF65-F5344CB8AC3E}">
        <p14:creationId xmlns:p14="http://schemas.microsoft.com/office/powerpoint/2010/main" val="37855340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p:nvPr/>
        </p:nvSpPr>
        <p:spPr>
          <a:xfrm>
            <a:off x="1231977" y="4184971"/>
            <a:ext cx="1965599" cy="1253200"/>
          </a:xfrm>
          <a:prstGeom prst="rect">
            <a:avLst/>
          </a:prstGeom>
          <a:noFill/>
          <a:ln>
            <a:noFill/>
          </a:ln>
        </p:spPr>
        <p:txBody>
          <a:bodyPr lIns="121887" tIns="121887" rIns="121887" bIns="121887" anchor="b" anchorCtr="0">
            <a:noAutofit/>
          </a:bodyPr>
          <a:lstStyle/>
          <a:p>
            <a:r>
              <a:rPr lang="en-GB" sz="1333">
                <a:solidFill>
                  <a:schemeClr val="tx1"/>
                </a:solidFill>
              </a:rPr>
              <a:t>Hash-Based </a:t>
            </a:r>
            <a:r>
              <a:rPr lang="en-GB" sz="1333" dirty="0" err="1">
                <a:solidFill>
                  <a:schemeClr val="tx1"/>
                </a:solidFill>
              </a:rPr>
              <a:t>Sharding</a:t>
            </a:r>
            <a:endParaRPr lang="en-GB" sz="1333" dirty="0">
              <a:solidFill>
                <a:schemeClr val="tx1"/>
              </a:solidFill>
            </a:endParaRPr>
          </a:p>
          <a:p>
            <a:pPr>
              <a:buClr>
                <a:schemeClr val="dk1"/>
              </a:buClr>
              <a:buSzPct val="110000"/>
            </a:pPr>
            <a:r>
              <a:rPr lang="en-GB" sz="1333" dirty="0">
                <a:solidFill>
                  <a:schemeClr val="tx1"/>
                </a:solidFill>
              </a:rPr>
              <a:t>Roles</a:t>
            </a:r>
          </a:p>
          <a:p>
            <a:pPr>
              <a:buClr>
                <a:schemeClr val="dk1"/>
              </a:buClr>
              <a:buSzPct val="110000"/>
            </a:pPr>
            <a:r>
              <a:rPr lang="en-GB" sz="1333" dirty="0">
                <a:solidFill>
                  <a:schemeClr val="tx1"/>
                </a:solidFill>
              </a:rPr>
              <a:t>Kerberos</a:t>
            </a:r>
          </a:p>
          <a:p>
            <a:r>
              <a:rPr lang="en-GB" sz="1333" dirty="0">
                <a:solidFill>
                  <a:schemeClr val="tx1"/>
                </a:solidFill>
              </a:rPr>
              <a:t>On-</a:t>
            </a:r>
            <a:r>
              <a:rPr lang="en-GB" sz="1333" dirty="0" err="1">
                <a:solidFill>
                  <a:schemeClr val="tx1"/>
                </a:solidFill>
              </a:rPr>
              <a:t>Prem</a:t>
            </a:r>
            <a:r>
              <a:rPr lang="en-GB" sz="1333" dirty="0">
                <a:solidFill>
                  <a:schemeClr val="tx1"/>
                </a:solidFill>
              </a:rPr>
              <a:t> Monitoring</a:t>
            </a:r>
          </a:p>
        </p:txBody>
      </p:sp>
      <p:cxnSp>
        <p:nvCxnSpPr>
          <p:cNvPr id="205" name="Shape 205"/>
          <p:cNvCxnSpPr/>
          <p:nvPr/>
        </p:nvCxnSpPr>
        <p:spPr>
          <a:xfrm>
            <a:off x="245660" y="5476007"/>
            <a:ext cx="10814707" cy="0"/>
          </a:xfrm>
          <a:prstGeom prst="straightConnector1">
            <a:avLst/>
          </a:prstGeom>
          <a:noFill/>
          <a:ln w="9525" cap="flat" cmpd="sng">
            <a:solidFill>
              <a:schemeClr val="dk2"/>
            </a:solidFill>
            <a:prstDash val="solid"/>
            <a:round/>
            <a:headEnd type="none" w="lg" len="lg"/>
            <a:tailEnd type="none" w="lg" len="lg"/>
          </a:ln>
        </p:spPr>
      </p:cxnSp>
      <p:sp>
        <p:nvSpPr>
          <p:cNvPr id="206" name="Shape 206"/>
          <p:cNvSpPr txBox="1"/>
          <p:nvPr/>
        </p:nvSpPr>
        <p:spPr>
          <a:xfrm>
            <a:off x="1494100" y="5513840"/>
            <a:ext cx="1246021" cy="410200"/>
          </a:xfrm>
          <a:prstGeom prst="rect">
            <a:avLst/>
          </a:prstGeom>
          <a:noFill/>
          <a:ln>
            <a:noFill/>
          </a:ln>
        </p:spPr>
        <p:txBody>
          <a:bodyPr lIns="121887" tIns="121887" rIns="121887" bIns="121887" anchor="t" anchorCtr="0">
            <a:noAutofit/>
          </a:bodyPr>
          <a:lstStyle/>
          <a:p>
            <a:pPr algn="ctr"/>
            <a:r>
              <a:rPr lang="en-GB" sz="1867" b="1" dirty="0">
                <a:solidFill>
                  <a:srgbClr val="6AA84F"/>
                </a:solidFill>
              </a:rPr>
              <a:t>2.4</a:t>
            </a:r>
          </a:p>
          <a:p>
            <a:pPr algn="ctr"/>
            <a:r>
              <a:rPr lang="en-GB" sz="1867" b="1" dirty="0">
                <a:solidFill>
                  <a:srgbClr val="6AA84F"/>
                </a:solidFill>
              </a:rPr>
              <a:t>GA 2013</a:t>
            </a:r>
          </a:p>
        </p:txBody>
      </p:sp>
      <p:sp>
        <p:nvSpPr>
          <p:cNvPr id="207" name="Shape 207"/>
          <p:cNvSpPr txBox="1"/>
          <p:nvPr/>
        </p:nvSpPr>
        <p:spPr>
          <a:xfrm>
            <a:off x="3323067" y="5513507"/>
            <a:ext cx="1295115" cy="520917"/>
          </a:xfrm>
          <a:prstGeom prst="rect">
            <a:avLst/>
          </a:prstGeom>
          <a:noFill/>
          <a:ln>
            <a:noFill/>
          </a:ln>
        </p:spPr>
        <p:txBody>
          <a:bodyPr lIns="121887" tIns="121887" rIns="121887" bIns="121887" anchor="t" anchorCtr="0">
            <a:noAutofit/>
          </a:bodyPr>
          <a:lstStyle/>
          <a:p>
            <a:pPr algn="ctr"/>
            <a:r>
              <a:rPr lang="en-GB" sz="1867" b="1" dirty="0">
                <a:solidFill>
                  <a:srgbClr val="6AA84F"/>
                </a:solidFill>
              </a:rPr>
              <a:t>2.6</a:t>
            </a:r>
          </a:p>
          <a:p>
            <a:pPr algn="ctr"/>
            <a:r>
              <a:rPr lang="en-GB" sz="1867" b="1" dirty="0">
                <a:solidFill>
                  <a:srgbClr val="6AA84F"/>
                </a:solidFill>
              </a:rPr>
              <a:t>GA 2014</a:t>
            </a:r>
          </a:p>
        </p:txBody>
      </p:sp>
      <p:sp>
        <p:nvSpPr>
          <p:cNvPr id="208" name="Shape 208"/>
          <p:cNvSpPr txBox="1"/>
          <p:nvPr/>
        </p:nvSpPr>
        <p:spPr>
          <a:xfrm>
            <a:off x="5233999" y="5513507"/>
            <a:ext cx="1308431" cy="520917"/>
          </a:xfrm>
          <a:prstGeom prst="rect">
            <a:avLst/>
          </a:prstGeom>
          <a:noFill/>
          <a:ln>
            <a:noFill/>
          </a:ln>
        </p:spPr>
        <p:txBody>
          <a:bodyPr lIns="121887" tIns="121887" rIns="121887" bIns="121887" anchor="t" anchorCtr="0">
            <a:noAutofit/>
          </a:bodyPr>
          <a:lstStyle/>
          <a:p>
            <a:pPr algn="ctr"/>
            <a:r>
              <a:rPr lang="en-GB" sz="1867" b="1" dirty="0">
                <a:solidFill>
                  <a:srgbClr val="6AA84F"/>
                </a:solidFill>
              </a:rPr>
              <a:t>3.0</a:t>
            </a:r>
          </a:p>
          <a:p>
            <a:pPr algn="ctr"/>
            <a:r>
              <a:rPr lang="en-GB" sz="1867" b="1" dirty="0">
                <a:solidFill>
                  <a:srgbClr val="6AA84F"/>
                </a:solidFill>
              </a:rPr>
              <a:t>GA 2015 </a:t>
            </a:r>
          </a:p>
        </p:txBody>
      </p:sp>
      <p:sp>
        <p:nvSpPr>
          <p:cNvPr id="209" name="Shape 209"/>
          <p:cNvSpPr txBox="1"/>
          <p:nvPr/>
        </p:nvSpPr>
        <p:spPr>
          <a:xfrm>
            <a:off x="7129034" y="5513507"/>
            <a:ext cx="1377767" cy="735160"/>
          </a:xfrm>
          <a:prstGeom prst="rect">
            <a:avLst/>
          </a:prstGeom>
          <a:noFill/>
          <a:ln>
            <a:noFill/>
          </a:ln>
        </p:spPr>
        <p:txBody>
          <a:bodyPr lIns="121887" tIns="121887" rIns="121887" bIns="121887" anchor="t" anchorCtr="0">
            <a:noAutofit/>
          </a:bodyPr>
          <a:lstStyle/>
          <a:p>
            <a:pPr algn="ctr"/>
            <a:r>
              <a:rPr lang="en-GB" sz="1867" b="1" dirty="0">
                <a:solidFill>
                  <a:srgbClr val="6AA84F"/>
                </a:solidFill>
              </a:rPr>
              <a:t>3.2</a:t>
            </a:r>
          </a:p>
          <a:p>
            <a:pPr algn="ctr"/>
            <a:r>
              <a:rPr lang="en-GB" sz="1867" b="1" dirty="0">
                <a:solidFill>
                  <a:srgbClr val="6AA84F"/>
                </a:solidFill>
              </a:rPr>
              <a:t>GA 2015</a:t>
            </a:r>
          </a:p>
        </p:txBody>
      </p:sp>
      <p:sp>
        <p:nvSpPr>
          <p:cNvPr id="210" name="Shape 210"/>
          <p:cNvSpPr txBox="1"/>
          <p:nvPr/>
        </p:nvSpPr>
        <p:spPr>
          <a:xfrm>
            <a:off x="4140767" y="6248667"/>
            <a:ext cx="4010800" cy="260000"/>
          </a:xfrm>
          <a:prstGeom prst="rect">
            <a:avLst/>
          </a:prstGeom>
          <a:noFill/>
          <a:ln>
            <a:noFill/>
          </a:ln>
        </p:spPr>
        <p:txBody>
          <a:bodyPr lIns="121887" tIns="121887" rIns="121887" bIns="121887" anchor="t" anchorCtr="0">
            <a:noAutofit/>
          </a:bodyPr>
          <a:lstStyle/>
          <a:p>
            <a:pPr algn="ctr"/>
            <a:r>
              <a:rPr lang="en-GB" sz="1867"/>
              <a:t>Headline Features by Release</a:t>
            </a:r>
          </a:p>
        </p:txBody>
      </p:sp>
      <p:sp>
        <p:nvSpPr>
          <p:cNvPr id="211" name="Shape 211"/>
          <p:cNvSpPr txBox="1"/>
          <p:nvPr/>
        </p:nvSpPr>
        <p:spPr>
          <a:xfrm>
            <a:off x="3197733" y="4023207"/>
            <a:ext cx="1965600" cy="1452800"/>
          </a:xfrm>
          <a:prstGeom prst="rect">
            <a:avLst/>
          </a:prstGeom>
          <a:noFill/>
          <a:ln>
            <a:noFill/>
          </a:ln>
        </p:spPr>
        <p:txBody>
          <a:bodyPr lIns="121887" tIns="121887" rIns="121887" bIns="121887" anchor="b" anchorCtr="0">
            <a:noAutofit/>
          </a:bodyPr>
          <a:lstStyle/>
          <a:p>
            <a:r>
              <a:rPr lang="en-GB" sz="1333">
                <a:solidFill>
                  <a:schemeClr val="tx1"/>
                </a:solidFill>
              </a:rPr>
              <a:t>$out</a:t>
            </a:r>
          </a:p>
          <a:p>
            <a:r>
              <a:rPr lang="en-GB" sz="1333" dirty="0">
                <a:solidFill>
                  <a:schemeClr val="tx1"/>
                </a:solidFill>
              </a:rPr>
              <a:t>Index Intersection</a:t>
            </a:r>
          </a:p>
          <a:p>
            <a:r>
              <a:rPr lang="en-GB" sz="1333" dirty="0">
                <a:solidFill>
                  <a:schemeClr val="tx1"/>
                </a:solidFill>
              </a:rPr>
              <a:t>Text Search</a:t>
            </a:r>
          </a:p>
          <a:p>
            <a:pPr>
              <a:buClr>
                <a:schemeClr val="dk1"/>
              </a:buClr>
              <a:buSzPct val="110000"/>
            </a:pPr>
            <a:r>
              <a:rPr lang="en-GB" sz="1333" dirty="0">
                <a:solidFill>
                  <a:schemeClr val="tx1"/>
                </a:solidFill>
              </a:rPr>
              <a:t>Field-Level Redaction</a:t>
            </a:r>
          </a:p>
          <a:p>
            <a:r>
              <a:rPr lang="en-GB" sz="1333" dirty="0">
                <a:solidFill>
                  <a:schemeClr val="tx1"/>
                </a:solidFill>
              </a:rPr>
              <a:t>LDAP &amp; x509</a:t>
            </a:r>
          </a:p>
          <a:p>
            <a:r>
              <a:rPr lang="en-GB" sz="1333" dirty="0">
                <a:solidFill>
                  <a:schemeClr val="tx1"/>
                </a:solidFill>
              </a:rPr>
              <a:t>Auditing</a:t>
            </a:r>
          </a:p>
        </p:txBody>
      </p:sp>
      <p:sp>
        <p:nvSpPr>
          <p:cNvPr id="212" name="Shape 212"/>
          <p:cNvSpPr txBox="1"/>
          <p:nvPr/>
        </p:nvSpPr>
        <p:spPr>
          <a:xfrm>
            <a:off x="7129033" y="2195956"/>
            <a:ext cx="1965600" cy="3242800"/>
          </a:xfrm>
          <a:prstGeom prst="rect">
            <a:avLst/>
          </a:prstGeom>
          <a:noFill/>
          <a:ln>
            <a:noFill/>
          </a:ln>
        </p:spPr>
        <p:txBody>
          <a:bodyPr lIns="121887" tIns="121887" rIns="121887" bIns="121887" anchor="b" anchorCtr="0">
            <a:noAutofit/>
          </a:bodyPr>
          <a:lstStyle/>
          <a:p>
            <a:pPr>
              <a:buClr>
                <a:schemeClr val="dk1"/>
              </a:buClr>
              <a:buSzPct val="110000"/>
            </a:pPr>
            <a:r>
              <a:rPr lang="en-GB" sz="1333">
                <a:solidFill>
                  <a:schemeClr val="tx1"/>
                </a:solidFill>
              </a:rPr>
              <a:t>Document Validation</a:t>
            </a:r>
          </a:p>
          <a:p>
            <a:pPr>
              <a:buClr>
                <a:schemeClr val="dk1"/>
              </a:buClr>
              <a:buSzPct val="110000"/>
            </a:pPr>
            <a:r>
              <a:rPr lang="en-GB" sz="1333">
                <a:solidFill>
                  <a:schemeClr val="tx1"/>
                </a:solidFill>
              </a:rPr>
              <a:t>$lookup</a:t>
            </a:r>
          </a:p>
          <a:p>
            <a:pPr>
              <a:buClr>
                <a:schemeClr val="dk1"/>
              </a:buClr>
              <a:buSzPct val="110000"/>
            </a:pPr>
            <a:r>
              <a:rPr lang="en-GB" sz="1333">
                <a:solidFill>
                  <a:schemeClr val="tx1"/>
                </a:solidFill>
              </a:rPr>
              <a:t>Fast Failover</a:t>
            </a:r>
          </a:p>
          <a:p>
            <a:pPr>
              <a:buClr>
                <a:schemeClr val="dk1"/>
              </a:buClr>
              <a:buSzPct val="110000"/>
            </a:pPr>
            <a:r>
              <a:rPr lang="en-GB" sz="1333">
                <a:solidFill>
                  <a:schemeClr val="tx1"/>
                </a:solidFill>
              </a:rPr>
              <a:t>Simpler Scalability</a:t>
            </a:r>
          </a:p>
          <a:p>
            <a:pPr>
              <a:buClr>
                <a:schemeClr val="dk1"/>
              </a:buClr>
              <a:buSzPct val="110000"/>
            </a:pPr>
            <a:r>
              <a:rPr lang="en-GB" sz="1333">
                <a:solidFill>
                  <a:schemeClr val="tx1"/>
                </a:solidFill>
              </a:rPr>
              <a:t>Aggregation ++</a:t>
            </a:r>
          </a:p>
          <a:p>
            <a:r>
              <a:rPr lang="en-GB" sz="1333">
                <a:solidFill>
                  <a:schemeClr val="tx1"/>
                </a:solidFill>
              </a:rPr>
              <a:t>Encryption At Rest</a:t>
            </a:r>
          </a:p>
          <a:p>
            <a:r>
              <a:rPr lang="en-GB" sz="1333">
                <a:solidFill>
                  <a:schemeClr val="tx1"/>
                </a:solidFill>
              </a:rPr>
              <a:t>In-Memory Storage Engine</a:t>
            </a:r>
          </a:p>
          <a:p>
            <a:r>
              <a:rPr lang="en-GB" sz="1333">
                <a:solidFill>
                  <a:schemeClr val="tx1"/>
                </a:solidFill>
              </a:rPr>
              <a:t>BI Connector</a:t>
            </a:r>
          </a:p>
          <a:p>
            <a:r>
              <a:rPr lang="en-GB" sz="1333">
                <a:solidFill>
                  <a:schemeClr val="tx1"/>
                </a:solidFill>
              </a:rPr>
              <a:t>MongoDB Compass</a:t>
            </a:r>
          </a:p>
          <a:p>
            <a:r>
              <a:rPr lang="en-GB" sz="1333">
                <a:solidFill>
                  <a:schemeClr val="tx1"/>
                </a:solidFill>
              </a:rPr>
              <a:t>APM Integration</a:t>
            </a:r>
          </a:p>
          <a:p>
            <a:r>
              <a:rPr lang="en-GB" sz="1333">
                <a:solidFill>
                  <a:schemeClr val="tx1"/>
                </a:solidFill>
              </a:rPr>
              <a:t>Profiler Visualization</a:t>
            </a:r>
          </a:p>
          <a:p>
            <a:r>
              <a:rPr lang="en-GB" sz="1333">
                <a:solidFill>
                  <a:schemeClr val="tx1"/>
                </a:solidFill>
              </a:rPr>
              <a:t>Auto Index Builds</a:t>
            </a:r>
            <a:br>
              <a:rPr lang="en-GB" sz="1333">
                <a:solidFill>
                  <a:schemeClr val="tx1"/>
                </a:solidFill>
              </a:rPr>
            </a:br>
            <a:r>
              <a:rPr lang="en-GB" sz="1333">
                <a:solidFill>
                  <a:schemeClr val="tx1"/>
                </a:solidFill>
              </a:rPr>
              <a:t>Backups to File System</a:t>
            </a:r>
          </a:p>
        </p:txBody>
      </p:sp>
      <p:sp>
        <p:nvSpPr>
          <p:cNvPr id="213" name="Shape 213"/>
          <p:cNvSpPr txBox="1"/>
          <p:nvPr/>
        </p:nvSpPr>
        <p:spPr>
          <a:xfrm>
            <a:off x="5163333" y="3773207"/>
            <a:ext cx="1965600" cy="1665200"/>
          </a:xfrm>
          <a:prstGeom prst="rect">
            <a:avLst/>
          </a:prstGeom>
          <a:noFill/>
          <a:ln>
            <a:noFill/>
          </a:ln>
        </p:spPr>
        <p:txBody>
          <a:bodyPr lIns="121887" tIns="121887" rIns="121887" bIns="121887" anchor="b" anchorCtr="0">
            <a:noAutofit/>
          </a:bodyPr>
          <a:lstStyle/>
          <a:p>
            <a:r>
              <a:rPr lang="en-GB" sz="1333" dirty="0">
                <a:solidFill>
                  <a:schemeClr val="tx1"/>
                </a:solidFill>
              </a:rPr>
              <a:t>Doc-Level Concurrency</a:t>
            </a:r>
          </a:p>
          <a:p>
            <a:r>
              <a:rPr lang="en-GB" sz="1333" dirty="0">
                <a:solidFill>
                  <a:schemeClr val="tx1"/>
                </a:solidFill>
              </a:rPr>
              <a:t>Compression</a:t>
            </a:r>
          </a:p>
          <a:p>
            <a:r>
              <a:rPr lang="en-GB" sz="1333" dirty="0" smtClean="0">
                <a:solidFill>
                  <a:schemeClr val="tx1"/>
                </a:solidFill>
              </a:rPr>
              <a:t>Wired Tiger Storage</a:t>
            </a:r>
            <a:endParaRPr lang="en-GB" sz="1333" dirty="0">
              <a:solidFill>
                <a:schemeClr val="tx1"/>
              </a:solidFill>
            </a:endParaRPr>
          </a:p>
          <a:p>
            <a:r>
              <a:rPr lang="en-GB" sz="1333" dirty="0">
                <a:solidFill>
                  <a:schemeClr val="tx1"/>
                </a:solidFill>
              </a:rPr>
              <a:t>≤50 replicas</a:t>
            </a:r>
          </a:p>
          <a:p>
            <a:r>
              <a:rPr lang="en-GB" sz="1333" dirty="0">
                <a:solidFill>
                  <a:schemeClr val="tx1"/>
                </a:solidFill>
              </a:rPr>
              <a:t>Auditing ++</a:t>
            </a:r>
          </a:p>
          <a:p>
            <a:r>
              <a:rPr lang="en-GB" sz="1333" dirty="0">
                <a:solidFill>
                  <a:schemeClr val="tx1"/>
                </a:solidFill>
              </a:rPr>
              <a:t>Ops Manager</a:t>
            </a:r>
          </a:p>
        </p:txBody>
      </p:sp>
      <p:sp>
        <p:nvSpPr>
          <p:cNvPr id="214" name="Shape 214"/>
          <p:cNvSpPr txBox="1"/>
          <p:nvPr/>
        </p:nvSpPr>
        <p:spPr>
          <a:xfrm>
            <a:off x="9208000" y="2195973"/>
            <a:ext cx="2762400" cy="3242800"/>
          </a:xfrm>
          <a:prstGeom prst="rect">
            <a:avLst/>
          </a:prstGeom>
          <a:noFill/>
          <a:ln>
            <a:noFill/>
          </a:ln>
        </p:spPr>
        <p:txBody>
          <a:bodyPr lIns="121887" tIns="121887" rIns="121887" bIns="121887" anchor="b" anchorCtr="0">
            <a:noAutofit/>
          </a:bodyPr>
          <a:lstStyle/>
          <a:p>
            <a:r>
              <a:rPr lang="en-GB" sz="1333" dirty="0" err="1">
                <a:solidFill>
                  <a:schemeClr val="tx1"/>
                </a:solidFill>
              </a:rPr>
              <a:t>Linearizable</a:t>
            </a:r>
            <a:r>
              <a:rPr lang="en-GB" sz="1333" dirty="0">
                <a:solidFill>
                  <a:schemeClr val="tx1"/>
                </a:solidFill>
              </a:rPr>
              <a:t> reads</a:t>
            </a:r>
          </a:p>
          <a:p>
            <a:r>
              <a:rPr lang="en-GB" sz="1333" dirty="0">
                <a:solidFill>
                  <a:schemeClr val="tx1"/>
                </a:solidFill>
              </a:rPr>
              <a:t>Intra-cluster compression</a:t>
            </a:r>
          </a:p>
          <a:p>
            <a:r>
              <a:rPr lang="en-GB" sz="1333" dirty="0">
                <a:solidFill>
                  <a:schemeClr val="tx1"/>
                </a:solidFill>
              </a:rPr>
              <a:t>Views</a:t>
            </a:r>
          </a:p>
          <a:p>
            <a:r>
              <a:rPr lang="en-GB" sz="1333" dirty="0">
                <a:solidFill>
                  <a:schemeClr val="tx1"/>
                </a:solidFill>
              </a:rPr>
              <a:t>Log Redaction</a:t>
            </a:r>
          </a:p>
          <a:p>
            <a:r>
              <a:rPr lang="en-GB" sz="1333" dirty="0">
                <a:solidFill>
                  <a:schemeClr val="tx1"/>
                </a:solidFill>
              </a:rPr>
              <a:t>Graph Processing</a:t>
            </a:r>
          </a:p>
          <a:p>
            <a:r>
              <a:rPr lang="en-GB" sz="1333" dirty="0">
                <a:solidFill>
                  <a:schemeClr val="tx1"/>
                </a:solidFill>
              </a:rPr>
              <a:t>Decimal</a:t>
            </a:r>
          </a:p>
          <a:p>
            <a:r>
              <a:rPr lang="en-GB" sz="1333" dirty="0">
                <a:solidFill>
                  <a:schemeClr val="tx1"/>
                </a:solidFill>
              </a:rPr>
              <a:t>Collations </a:t>
            </a:r>
          </a:p>
          <a:p>
            <a:r>
              <a:rPr lang="en-GB" sz="1333" dirty="0">
                <a:solidFill>
                  <a:schemeClr val="tx1"/>
                </a:solidFill>
              </a:rPr>
              <a:t>Faceted Navigation</a:t>
            </a:r>
          </a:p>
          <a:p>
            <a:r>
              <a:rPr lang="en-GB" sz="1333" dirty="0">
                <a:solidFill>
                  <a:schemeClr val="tx1"/>
                </a:solidFill>
              </a:rPr>
              <a:t>Spark Connector ++</a:t>
            </a:r>
          </a:p>
          <a:p>
            <a:r>
              <a:rPr lang="en-GB" sz="1333" dirty="0">
                <a:solidFill>
                  <a:schemeClr val="tx1"/>
                </a:solidFill>
              </a:rPr>
              <a:t>Zones ++</a:t>
            </a:r>
            <a:br>
              <a:rPr lang="en-GB" sz="1333" dirty="0">
                <a:solidFill>
                  <a:schemeClr val="tx1"/>
                </a:solidFill>
              </a:rPr>
            </a:br>
            <a:r>
              <a:rPr lang="en-GB" sz="1333" dirty="0">
                <a:solidFill>
                  <a:schemeClr val="tx1"/>
                </a:solidFill>
              </a:rPr>
              <a:t>Aggregation ++</a:t>
            </a:r>
          </a:p>
          <a:p>
            <a:r>
              <a:rPr lang="en-GB" sz="1333" dirty="0">
                <a:solidFill>
                  <a:schemeClr val="tx1"/>
                </a:solidFill>
              </a:rPr>
              <a:t>Auto-balancing ++</a:t>
            </a:r>
          </a:p>
          <a:p>
            <a:r>
              <a:rPr lang="en-GB" sz="1333" dirty="0">
                <a:solidFill>
                  <a:schemeClr val="tx1"/>
                </a:solidFill>
              </a:rPr>
              <a:t>ARM, Power, </a:t>
            </a:r>
            <a:r>
              <a:rPr lang="en-GB" sz="1333" dirty="0" err="1">
                <a:solidFill>
                  <a:schemeClr val="tx1"/>
                </a:solidFill>
              </a:rPr>
              <a:t>zSeries</a:t>
            </a:r>
            <a:endParaRPr lang="en-GB" sz="1333" dirty="0">
              <a:solidFill>
                <a:schemeClr val="tx1"/>
              </a:solidFill>
            </a:endParaRPr>
          </a:p>
          <a:p>
            <a:r>
              <a:rPr lang="en-GB" sz="1333" dirty="0">
                <a:solidFill>
                  <a:schemeClr val="tx1"/>
                </a:solidFill>
              </a:rPr>
              <a:t>BI Connector ++</a:t>
            </a:r>
          </a:p>
          <a:p>
            <a:r>
              <a:rPr lang="en-GB" sz="1333" dirty="0">
                <a:solidFill>
                  <a:schemeClr val="tx1"/>
                </a:solidFill>
              </a:rPr>
              <a:t>Compass ++</a:t>
            </a:r>
          </a:p>
          <a:p>
            <a:r>
              <a:rPr lang="en-GB" sz="1333" dirty="0">
                <a:solidFill>
                  <a:schemeClr val="tx1"/>
                </a:solidFill>
              </a:rPr>
              <a:t>Hardware Monitoring</a:t>
            </a:r>
          </a:p>
          <a:p>
            <a:r>
              <a:rPr lang="en-GB" sz="1333" dirty="0">
                <a:solidFill>
                  <a:schemeClr val="tx1"/>
                </a:solidFill>
              </a:rPr>
              <a:t>Server Pool</a:t>
            </a:r>
          </a:p>
          <a:p>
            <a:r>
              <a:rPr lang="en-GB" sz="1333" dirty="0">
                <a:solidFill>
                  <a:schemeClr val="tx1"/>
                </a:solidFill>
              </a:rPr>
              <a:t>LDAP Authorization</a:t>
            </a:r>
          </a:p>
          <a:p>
            <a:r>
              <a:rPr lang="en-GB" sz="1333" dirty="0">
                <a:solidFill>
                  <a:schemeClr val="tx1"/>
                </a:solidFill>
              </a:rPr>
              <a:t>Encrypted Backups</a:t>
            </a:r>
          </a:p>
          <a:p>
            <a:r>
              <a:rPr lang="en-GB" sz="1333" dirty="0">
                <a:solidFill>
                  <a:schemeClr val="tx1"/>
                </a:solidFill>
              </a:rPr>
              <a:t>Cloud Foundry Integration</a:t>
            </a:r>
          </a:p>
        </p:txBody>
      </p:sp>
      <p:sp>
        <p:nvSpPr>
          <p:cNvPr id="215" name="Shape 215"/>
          <p:cNvSpPr txBox="1"/>
          <p:nvPr/>
        </p:nvSpPr>
        <p:spPr>
          <a:xfrm>
            <a:off x="9668900" y="5513240"/>
            <a:ext cx="1468433" cy="521184"/>
          </a:xfrm>
          <a:prstGeom prst="rect">
            <a:avLst/>
          </a:prstGeom>
          <a:noFill/>
          <a:ln>
            <a:noFill/>
          </a:ln>
        </p:spPr>
        <p:txBody>
          <a:bodyPr lIns="121887" tIns="121887" rIns="121887" bIns="121887" anchor="t" anchorCtr="0">
            <a:noAutofit/>
          </a:bodyPr>
          <a:lstStyle/>
          <a:p>
            <a:pPr algn="ctr"/>
            <a:r>
              <a:rPr lang="en-GB" sz="1867" b="1" dirty="0">
                <a:solidFill>
                  <a:srgbClr val="6AA84F"/>
                </a:solidFill>
              </a:rPr>
              <a:t>3.4</a:t>
            </a:r>
          </a:p>
          <a:p>
            <a:pPr algn="ctr"/>
            <a:r>
              <a:rPr lang="en-GB" sz="1867" b="1" dirty="0">
                <a:solidFill>
                  <a:srgbClr val="6AA84F"/>
                </a:solidFill>
              </a:rPr>
              <a:t>GA 2016</a:t>
            </a:r>
          </a:p>
        </p:txBody>
      </p:sp>
      <p:sp>
        <p:nvSpPr>
          <p:cNvPr id="216" name="Shape 216"/>
          <p:cNvSpPr txBox="1"/>
          <p:nvPr/>
        </p:nvSpPr>
        <p:spPr>
          <a:xfrm>
            <a:off x="8271240" y="5542840"/>
            <a:ext cx="1965600" cy="763600"/>
          </a:xfrm>
          <a:prstGeom prst="rect">
            <a:avLst/>
          </a:prstGeom>
          <a:noFill/>
          <a:ln>
            <a:noFill/>
          </a:ln>
        </p:spPr>
        <p:txBody>
          <a:bodyPr lIns="121887" tIns="121887" rIns="121887" bIns="121887" anchor="b" anchorCtr="0">
            <a:noAutofit/>
          </a:bodyPr>
          <a:lstStyle/>
          <a:p>
            <a:pPr algn="ctr"/>
            <a:r>
              <a:rPr lang="en-GB" sz="1333" dirty="0">
                <a:solidFill>
                  <a:srgbClr val="999999"/>
                </a:solidFill>
              </a:rPr>
              <a:t>Atlas</a:t>
            </a:r>
          </a:p>
        </p:txBody>
      </p:sp>
      <p:sp>
        <p:nvSpPr>
          <p:cNvPr id="217" name="Shape 217"/>
          <p:cNvSpPr/>
          <p:nvPr/>
        </p:nvSpPr>
        <p:spPr>
          <a:xfrm>
            <a:off x="9139760" y="5513240"/>
            <a:ext cx="138400" cy="410800"/>
          </a:xfrm>
          <a:prstGeom prst="triangle">
            <a:avLst>
              <a:gd name="adj" fmla="val 50000"/>
            </a:avLst>
          </a:prstGeom>
          <a:solidFill>
            <a:srgbClr val="D9EAD3"/>
          </a:solidFill>
          <a:ln w="9525" cap="flat" cmpd="sng">
            <a:solidFill>
              <a:srgbClr val="38761D"/>
            </a:solidFill>
            <a:prstDash val="solid"/>
            <a:round/>
            <a:headEnd type="none" w="med" len="med"/>
            <a:tailEnd type="none" w="med" len="med"/>
          </a:ln>
        </p:spPr>
        <p:txBody>
          <a:bodyPr lIns="121887" tIns="121887" rIns="121887" bIns="121887" anchor="ctr" anchorCtr="0">
            <a:noAutofit/>
          </a:bodyPr>
          <a:lstStyle/>
          <a:p>
            <a:endParaRPr sz="1867"/>
          </a:p>
        </p:txBody>
      </p:sp>
      <p:sp>
        <p:nvSpPr>
          <p:cNvPr id="18" name="Title 1"/>
          <p:cNvSpPr txBox="1">
            <a:spLocks/>
          </p:cNvSpPr>
          <p:nvPr/>
        </p:nvSpPr>
        <p:spPr>
          <a:xfrm>
            <a:off x="449052" y="153249"/>
            <a:ext cx="10940405" cy="727655"/>
          </a:xfrm>
          <a:prstGeom prst="rect">
            <a:avLst/>
          </a:prstGeom>
        </p:spPr>
        <p:txBody>
          <a:bodyPr vert="horz" lIns="91425" tIns="91425" rIns="91425" bIns="91425" rtlCol="0" anchor="t" anchorCtr="0">
            <a:noAutofit/>
          </a:bodyPr>
          <a:lstStyle>
            <a:lvl1pPr lvl="0" algn="l" defTabSz="609585" rtl="0" eaLnBrk="1" latinLnBrk="0" hangingPunct="1">
              <a:spcBef>
                <a:spcPts val="0"/>
              </a:spcBef>
              <a:buNone/>
              <a:defRPr sz="3733" b="1" i="0" kern="1200">
                <a:solidFill>
                  <a:schemeClr val="tx1"/>
                </a:solidFill>
                <a:latin typeface="Arial"/>
                <a:ea typeface="+mj-ea"/>
                <a:cs typeface="Aria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z="3600" dirty="0"/>
              <a:t>The </a:t>
            </a:r>
            <a:r>
              <a:rPr lang="en-US" sz="3600" dirty="0" smtClean="0"/>
              <a:t>evolution </a:t>
            </a:r>
            <a:r>
              <a:rPr lang="en-US" sz="3600" dirty="0"/>
              <a:t>of MongoDB </a:t>
            </a:r>
          </a:p>
        </p:txBody>
      </p:sp>
      <p:sp>
        <p:nvSpPr>
          <p:cNvPr id="19" name="Shape 206"/>
          <p:cNvSpPr txBox="1"/>
          <p:nvPr/>
        </p:nvSpPr>
        <p:spPr>
          <a:xfrm>
            <a:off x="100779" y="5522483"/>
            <a:ext cx="1246021" cy="410200"/>
          </a:xfrm>
          <a:prstGeom prst="rect">
            <a:avLst/>
          </a:prstGeom>
          <a:noFill/>
          <a:ln>
            <a:noFill/>
          </a:ln>
        </p:spPr>
        <p:txBody>
          <a:bodyPr lIns="121887" tIns="121887" rIns="121887" bIns="121887" anchor="t" anchorCtr="0">
            <a:noAutofit/>
          </a:bodyPr>
          <a:lstStyle/>
          <a:p>
            <a:pPr algn="ctr"/>
            <a:r>
              <a:rPr lang="en-GB" sz="1867" b="1" dirty="0" smtClean="0">
                <a:solidFill>
                  <a:srgbClr val="6AA84F"/>
                </a:solidFill>
              </a:rPr>
              <a:t>1.0</a:t>
            </a:r>
            <a:endParaRPr lang="en-GB" sz="1867" b="1" dirty="0">
              <a:solidFill>
                <a:srgbClr val="6AA84F"/>
              </a:solidFill>
            </a:endParaRPr>
          </a:p>
          <a:p>
            <a:pPr algn="ctr"/>
            <a:r>
              <a:rPr lang="en-GB" sz="1867" b="1" dirty="0" smtClean="0">
                <a:solidFill>
                  <a:srgbClr val="6AA84F"/>
                </a:solidFill>
              </a:rPr>
              <a:t>2009</a:t>
            </a:r>
            <a:endParaRPr lang="en-GB" sz="1867" b="1" dirty="0">
              <a:solidFill>
                <a:srgbClr val="6AA84F"/>
              </a:solidFill>
            </a:endParaRPr>
          </a:p>
        </p:txBody>
      </p:sp>
      <p:sp>
        <p:nvSpPr>
          <p:cNvPr id="2" name="Oval 1"/>
          <p:cNvSpPr/>
          <p:nvPr/>
        </p:nvSpPr>
        <p:spPr>
          <a:xfrm>
            <a:off x="7015666" y="2509237"/>
            <a:ext cx="160889" cy="147885"/>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015666" y="2294909"/>
            <a:ext cx="160889" cy="147885"/>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015666" y="3913592"/>
            <a:ext cx="160889" cy="147885"/>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5101297" y="4538727"/>
            <a:ext cx="160889" cy="147885"/>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015666" y="3339573"/>
            <a:ext cx="160889" cy="147885"/>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9139760" y="2906589"/>
            <a:ext cx="160889" cy="147885"/>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9139759" y="2296922"/>
            <a:ext cx="160889" cy="147885"/>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9139760" y="1692780"/>
            <a:ext cx="160889" cy="147885"/>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9139758" y="3326346"/>
            <a:ext cx="160889" cy="147885"/>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9143570" y="4737628"/>
            <a:ext cx="160889" cy="147885"/>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793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animBg="1"/>
      <p:bldP spid="22" grpId="0" animBg="1"/>
      <p:bldP spid="24" grpId="0" animBg="1"/>
      <p:bldP spid="25" grpId="0" animBg="1"/>
      <p:bldP spid="26" grpId="0" animBg="1"/>
      <p:bldP spid="27"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vs. </a:t>
            </a:r>
            <a:r>
              <a:rPr lang="en-US" dirty="0"/>
              <a:t>MongoDB</a:t>
            </a:r>
          </a:p>
        </p:txBody>
      </p:sp>
    </p:spTree>
    <p:extLst>
      <p:ext uri="{BB962C8B-B14F-4D97-AF65-F5344CB8AC3E}">
        <p14:creationId xmlns:p14="http://schemas.microsoft.com/office/powerpoint/2010/main" val="22369127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78246" y="1244227"/>
            <a:ext cx="6529819" cy="5146802"/>
          </a:xfrm>
          <a:prstGeom prst="rect">
            <a:avLst/>
          </a:prstGeom>
        </p:spPr>
      </p:pic>
      <p:pic>
        <p:nvPicPr>
          <p:cNvPr id="7" name="Picture 6"/>
          <p:cNvPicPr>
            <a:picLocks noChangeAspect="1"/>
          </p:cNvPicPr>
          <p:nvPr/>
        </p:nvPicPr>
        <p:blipFill>
          <a:blip r:embed="rId4"/>
          <a:stretch>
            <a:fillRect/>
          </a:stretch>
        </p:blipFill>
        <p:spPr>
          <a:xfrm>
            <a:off x="4278247" y="1252002"/>
            <a:ext cx="6529819" cy="5139027"/>
          </a:xfrm>
          <a:prstGeom prst="rect">
            <a:avLst/>
          </a:prstGeom>
        </p:spPr>
      </p:pic>
      <p:sp>
        <p:nvSpPr>
          <p:cNvPr id="2" name="Title 1"/>
          <p:cNvSpPr>
            <a:spLocks noGrp="1"/>
          </p:cNvSpPr>
          <p:nvPr>
            <p:ph type="title"/>
          </p:nvPr>
        </p:nvSpPr>
        <p:spPr/>
        <p:txBody>
          <a:bodyPr/>
          <a:lstStyle/>
          <a:p>
            <a:r>
              <a:rPr lang="en-US" dirty="0"/>
              <a:t>Database </a:t>
            </a:r>
            <a:r>
              <a:rPr lang="en-US" dirty="0" smtClean="0"/>
              <a:t>schema</a:t>
            </a:r>
            <a:endParaRPr lang="en-US" dirty="0"/>
          </a:p>
        </p:txBody>
      </p:sp>
      <p:sp>
        <p:nvSpPr>
          <p:cNvPr id="4" name="TextBox 3"/>
          <p:cNvSpPr txBox="1"/>
          <p:nvPr/>
        </p:nvSpPr>
        <p:spPr>
          <a:xfrm>
            <a:off x="2100911" y="1612052"/>
            <a:ext cx="2049825" cy="830997"/>
          </a:xfrm>
          <a:prstGeom prst="rect">
            <a:avLst/>
          </a:prstGeom>
          <a:noFill/>
        </p:spPr>
        <p:txBody>
          <a:bodyPr wrap="square" rtlCol="0">
            <a:spAutoFit/>
          </a:bodyPr>
          <a:lstStyle/>
          <a:p>
            <a:r>
              <a:rPr lang="en-US" sz="2400" dirty="0" smtClean="0"/>
              <a:t>MySQL </a:t>
            </a:r>
            <a:endParaRPr lang="en-US" sz="2400" dirty="0"/>
          </a:p>
          <a:p>
            <a:r>
              <a:rPr lang="en-US" sz="2400" dirty="0" smtClean="0"/>
              <a:t>schema</a:t>
            </a:r>
            <a:endParaRPr lang="en-US" sz="2400" dirty="0"/>
          </a:p>
        </p:txBody>
      </p:sp>
      <p:sp>
        <p:nvSpPr>
          <p:cNvPr id="5" name="TextBox 4"/>
          <p:cNvSpPr txBox="1"/>
          <p:nvPr/>
        </p:nvSpPr>
        <p:spPr>
          <a:xfrm>
            <a:off x="2100910" y="2767180"/>
            <a:ext cx="2049825" cy="830997"/>
          </a:xfrm>
          <a:prstGeom prst="rect">
            <a:avLst/>
          </a:prstGeom>
          <a:noFill/>
        </p:spPr>
        <p:txBody>
          <a:bodyPr wrap="square" rtlCol="0">
            <a:spAutoFit/>
          </a:bodyPr>
          <a:lstStyle/>
          <a:p>
            <a:r>
              <a:rPr lang="en-US" sz="2400" dirty="0"/>
              <a:t>MongoDB </a:t>
            </a:r>
            <a:r>
              <a:rPr lang="en-US" sz="2400" dirty="0" smtClean="0"/>
              <a:t>schema</a:t>
            </a:r>
            <a:endParaRPr lang="en-US" sz="2400" dirty="0"/>
          </a:p>
        </p:txBody>
      </p:sp>
    </p:spTree>
    <p:extLst>
      <p:ext uri="{BB962C8B-B14F-4D97-AF65-F5344CB8AC3E}">
        <p14:creationId xmlns:p14="http://schemas.microsoft.com/office/powerpoint/2010/main" val="17868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3" name="Title 2"/>
          <p:cNvSpPr>
            <a:spLocks noGrp="1"/>
          </p:cNvSpPr>
          <p:nvPr>
            <p:ph type="title"/>
          </p:nvPr>
        </p:nvSpPr>
        <p:spPr/>
        <p:txBody>
          <a:bodyPr/>
          <a:lstStyle/>
          <a:p>
            <a:r>
              <a:rPr lang="en-US" dirty="0"/>
              <a:t>Inserting </a:t>
            </a:r>
            <a:r>
              <a:rPr lang="en-US" dirty="0" smtClean="0"/>
              <a:t>data</a:t>
            </a:r>
            <a:r>
              <a:rPr lang="en-US" dirty="0"/>
              <a:t>: MongoDB </a:t>
            </a:r>
            <a:r>
              <a:rPr lang="en-US" dirty="0" smtClean="0"/>
              <a:t>vs. </a:t>
            </a:r>
            <a:r>
              <a:rPr lang="en-US" dirty="0"/>
              <a:t>MySQL</a:t>
            </a:r>
          </a:p>
        </p:txBody>
      </p:sp>
      <p:sp>
        <p:nvSpPr>
          <p:cNvPr id="4" name="Content Placeholder 3"/>
          <p:cNvSpPr>
            <a:spLocks noGrp="1"/>
          </p:cNvSpPr>
          <p:nvPr>
            <p:ph idx="1"/>
          </p:nvPr>
        </p:nvSpPr>
        <p:spPr>
          <a:xfrm>
            <a:off x="454123" y="1345776"/>
            <a:ext cx="10940405" cy="2152336"/>
          </a:xfrm>
        </p:spPr>
        <p:txBody>
          <a:bodyPr/>
          <a:lstStyle/>
          <a:p>
            <a:pPr marL="342900" indent="-342900">
              <a:buFont typeface="Arial" panose="020B0604020202020204" pitchFamily="34" charset="0"/>
              <a:buChar char="•"/>
            </a:pPr>
            <a:r>
              <a:rPr lang="en-US" sz="2400" dirty="0"/>
              <a:t>Inserting 1,615 chemical compound records into two parent-child tables.</a:t>
            </a:r>
          </a:p>
          <a:p>
            <a:pPr marL="342900" indent="-342900">
              <a:buFont typeface="Arial" panose="020B0604020202020204" pitchFamily="34" charset="0"/>
              <a:buChar char="•"/>
            </a:pPr>
            <a:r>
              <a:rPr lang="en-US" sz="2400" dirty="0"/>
              <a:t>To optimize the MySQL query, we turned off foreign keys during insert and used a string builder to create a bulk insert SQL statement. This improved insert performance by a factor of 360.</a:t>
            </a:r>
          </a:p>
          <a:p>
            <a:pPr marL="342900" indent="-342900">
              <a:buFont typeface="Arial" panose="020B0604020202020204" pitchFamily="34" charset="0"/>
              <a:buChar char="•"/>
            </a:pPr>
            <a:r>
              <a:rPr lang="en-US" sz="2400" dirty="0"/>
              <a:t>Compare to </a:t>
            </a:r>
            <a:r>
              <a:rPr lang="en-US" sz="2400" dirty="0" smtClean="0"/>
              <a:t>MongoDB.</a:t>
            </a: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1757725961"/>
              </p:ext>
            </p:extLst>
          </p:nvPr>
        </p:nvGraphicFramePr>
        <p:xfrm>
          <a:off x="580901" y="3877536"/>
          <a:ext cx="10808556" cy="1645920"/>
        </p:xfrm>
        <a:graphic>
          <a:graphicData uri="http://schemas.openxmlformats.org/drawingml/2006/table">
            <a:tbl>
              <a:tblPr firstRow="1" bandRow="1">
                <a:tableStyleId>{68D230F3-CF80-4859-8CE7-A43EE81993B5}</a:tableStyleId>
              </a:tblPr>
              <a:tblGrid>
                <a:gridCol w="3602852">
                  <a:extLst>
                    <a:ext uri="{9D8B030D-6E8A-4147-A177-3AD203B41FA5}">
                      <a16:colId xmlns:a16="http://schemas.microsoft.com/office/drawing/2014/main" val="1881301311"/>
                    </a:ext>
                  </a:extLst>
                </a:gridCol>
                <a:gridCol w="3602852">
                  <a:extLst>
                    <a:ext uri="{9D8B030D-6E8A-4147-A177-3AD203B41FA5}">
                      <a16:colId xmlns:a16="http://schemas.microsoft.com/office/drawing/2014/main" val="1798784588"/>
                    </a:ext>
                  </a:extLst>
                </a:gridCol>
                <a:gridCol w="3602852">
                  <a:extLst>
                    <a:ext uri="{9D8B030D-6E8A-4147-A177-3AD203B41FA5}">
                      <a16:colId xmlns:a16="http://schemas.microsoft.com/office/drawing/2014/main" val="3999161876"/>
                    </a:ext>
                  </a:extLst>
                </a:gridCol>
              </a:tblGrid>
              <a:tr h="370840">
                <a:tc>
                  <a:txBody>
                    <a:bodyPr/>
                    <a:lstStyle/>
                    <a:p>
                      <a:r>
                        <a:rPr lang="en-US" dirty="0"/>
                        <a:t>Database</a:t>
                      </a:r>
                    </a:p>
                  </a:txBody>
                  <a:tcPr/>
                </a:tc>
                <a:tc>
                  <a:txBody>
                    <a:bodyPr/>
                    <a:lstStyle/>
                    <a:p>
                      <a:r>
                        <a:rPr lang="en-US" dirty="0"/>
                        <a:t>Milliseconds</a:t>
                      </a:r>
                    </a:p>
                  </a:txBody>
                  <a:tcPr/>
                </a:tc>
                <a:tc>
                  <a:txBody>
                    <a:bodyPr/>
                    <a:lstStyle/>
                    <a:p>
                      <a:r>
                        <a:rPr lang="en-US" dirty="0"/>
                        <a:t>Lines of</a:t>
                      </a:r>
                      <a:r>
                        <a:rPr lang="en-US" baseline="0" dirty="0"/>
                        <a:t> code</a:t>
                      </a:r>
                      <a:endParaRPr lang="en-US" dirty="0"/>
                    </a:p>
                  </a:txBody>
                  <a:tcPr/>
                </a:tc>
                <a:extLst>
                  <a:ext uri="{0D108BD9-81ED-4DB2-BD59-A6C34878D82A}">
                    <a16:rowId xmlns:a16="http://schemas.microsoft.com/office/drawing/2014/main" val="1173792248"/>
                  </a:ext>
                </a:extLst>
              </a:tr>
              <a:tr h="370840">
                <a:tc>
                  <a:txBody>
                    <a:bodyPr/>
                    <a:lstStyle/>
                    <a:p>
                      <a:r>
                        <a:rPr lang="en-US" sz="2000" dirty="0">
                          <a:solidFill>
                            <a:schemeClr val="tx1"/>
                          </a:solidFill>
                        </a:rPr>
                        <a:t>MySQL not</a:t>
                      </a:r>
                      <a:r>
                        <a:rPr lang="en-US" sz="2000" baseline="0" dirty="0">
                          <a:solidFill>
                            <a:schemeClr val="tx1"/>
                          </a:solidFill>
                        </a:rPr>
                        <a:t> </a:t>
                      </a:r>
                      <a:r>
                        <a:rPr lang="en-US" sz="2000" dirty="0">
                          <a:solidFill>
                            <a:schemeClr val="tx1"/>
                          </a:solidFill>
                        </a:rPr>
                        <a:t>optimized </a:t>
                      </a:r>
                    </a:p>
                  </a:txBody>
                  <a:tcPr/>
                </a:tc>
                <a:tc>
                  <a:txBody>
                    <a:bodyPr/>
                    <a:lstStyle/>
                    <a:p>
                      <a:r>
                        <a:rPr lang="en-US" sz="2000" dirty="0">
                          <a:solidFill>
                            <a:schemeClr val="tx1"/>
                          </a:solidFill>
                        </a:rPr>
                        <a:t>147,600 </a:t>
                      </a:r>
                      <a:r>
                        <a:rPr lang="en-US" sz="1800" dirty="0">
                          <a:solidFill>
                            <a:schemeClr val="tx1"/>
                          </a:solidFill>
                        </a:rPr>
                        <a:t>(2.5 minutes)</a:t>
                      </a:r>
                      <a:endParaRPr lang="en-US" sz="2000" dirty="0">
                        <a:solidFill>
                          <a:schemeClr val="tx1"/>
                        </a:solidFill>
                      </a:endParaRPr>
                    </a:p>
                  </a:txBody>
                  <a:tcPr/>
                </a:tc>
                <a:tc>
                  <a:txBody>
                    <a:bodyPr/>
                    <a:lstStyle/>
                    <a:p>
                      <a:r>
                        <a:rPr lang="en-US" sz="2000" dirty="0">
                          <a:solidFill>
                            <a:schemeClr val="tx1"/>
                          </a:solidFill>
                        </a:rPr>
                        <a:t>21</a:t>
                      </a:r>
                    </a:p>
                  </a:txBody>
                  <a:tcPr/>
                </a:tc>
                <a:extLst>
                  <a:ext uri="{0D108BD9-81ED-4DB2-BD59-A6C34878D82A}">
                    <a16:rowId xmlns:a16="http://schemas.microsoft.com/office/drawing/2014/main" val="758682284"/>
                  </a:ext>
                </a:extLst>
              </a:tr>
              <a:tr h="370840">
                <a:tc>
                  <a:txBody>
                    <a:bodyPr/>
                    <a:lstStyle/>
                    <a:p>
                      <a:r>
                        <a:rPr lang="en-US" sz="2000" dirty="0">
                          <a:solidFill>
                            <a:schemeClr val="tx1"/>
                          </a:solidFill>
                        </a:rPr>
                        <a:t>MySQL optimized </a:t>
                      </a:r>
                    </a:p>
                  </a:txBody>
                  <a:tcPr/>
                </a:tc>
                <a:tc>
                  <a:txBody>
                    <a:bodyPr/>
                    <a:lstStyle/>
                    <a:p>
                      <a:r>
                        <a:rPr lang="en-US" sz="2000" dirty="0">
                          <a:solidFill>
                            <a:schemeClr val="tx1"/>
                          </a:solidFill>
                        </a:rPr>
                        <a:t>410</a:t>
                      </a:r>
                    </a:p>
                  </a:txBody>
                  <a:tcPr/>
                </a:tc>
                <a:tc>
                  <a:txBody>
                    <a:bodyPr/>
                    <a:lstStyle/>
                    <a:p>
                      <a:r>
                        <a:rPr lang="en-US" sz="2000" dirty="0">
                          <a:solidFill>
                            <a:schemeClr val="tx1"/>
                          </a:solidFill>
                        </a:rPr>
                        <a:t>40</a:t>
                      </a:r>
                    </a:p>
                  </a:txBody>
                  <a:tcPr/>
                </a:tc>
                <a:extLst>
                  <a:ext uri="{0D108BD9-81ED-4DB2-BD59-A6C34878D82A}">
                    <a16:rowId xmlns:a16="http://schemas.microsoft.com/office/drawing/2014/main" val="1255335844"/>
                  </a:ext>
                </a:extLst>
              </a:tr>
              <a:tr h="370840">
                <a:tc>
                  <a:txBody>
                    <a:bodyPr/>
                    <a:lstStyle/>
                    <a:p>
                      <a:r>
                        <a:rPr lang="en-US" sz="2000" dirty="0">
                          <a:solidFill>
                            <a:schemeClr val="tx1"/>
                          </a:solidFill>
                        </a:rPr>
                        <a:t>MongoDB</a:t>
                      </a:r>
                    </a:p>
                  </a:txBody>
                  <a:tcPr/>
                </a:tc>
                <a:tc>
                  <a:txBody>
                    <a:bodyPr/>
                    <a:lstStyle/>
                    <a:p>
                      <a:r>
                        <a:rPr lang="en-US" sz="2000" dirty="0">
                          <a:solidFill>
                            <a:schemeClr val="tx1"/>
                          </a:solidFill>
                        </a:rPr>
                        <a:t>68</a:t>
                      </a:r>
                    </a:p>
                  </a:txBody>
                  <a:tcPr/>
                </a:tc>
                <a:tc>
                  <a:txBody>
                    <a:bodyPr/>
                    <a:lstStyle/>
                    <a:p>
                      <a:r>
                        <a:rPr lang="en-US" sz="2000" dirty="0">
                          <a:solidFill>
                            <a:schemeClr val="tx1"/>
                          </a:solidFill>
                        </a:rPr>
                        <a:t>1</a:t>
                      </a:r>
                    </a:p>
                  </a:txBody>
                  <a:tcPr/>
                </a:tc>
                <a:extLst>
                  <a:ext uri="{0D108BD9-81ED-4DB2-BD59-A6C34878D82A}">
                    <a16:rowId xmlns:a16="http://schemas.microsoft.com/office/drawing/2014/main" val="1831571839"/>
                  </a:ext>
                </a:extLst>
              </a:tr>
            </a:tbl>
          </a:graphicData>
        </a:graphic>
      </p:graphicFrame>
    </p:spTree>
    <p:extLst>
      <p:ext uri="{BB962C8B-B14F-4D97-AF65-F5344CB8AC3E}">
        <p14:creationId xmlns:p14="http://schemas.microsoft.com/office/powerpoint/2010/main" val="40659963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US" dirty="0"/>
              <a:t>Inserting </a:t>
            </a:r>
            <a:r>
              <a:rPr lang="en-US" dirty="0" smtClean="0"/>
              <a:t>data</a:t>
            </a:r>
            <a:r>
              <a:rPr lang="en-US" dirty="0"/>
              <a:t>: MongoDB </a:t>
            </a:r>
            <a:r>
              <a:rPr lang="en-US" dirty="0" smtClean="0"/>
              <a:t>vs. </a:t>
            </a:r>
            <a:r>
              <a:rPr lang="en-US" dirty="0"/>
              <a:t>MySQL </a:t>
            </a:r>
            <a:endParaRPr lang="en-US" dirty="0">
              <a:sym typeface="Arial Black"/>
            </a:endParaRPr>
          </a:p>
        </p:txBody>
      </p:sp>
      <p:pic>
        <p:nvPicPr>
          <p:cNvPr id="8" name="Picture 7"/>
          <p:cNvPicPr>
            <a:picLocks noChangeAspect="1"/>
          </p:cNvPicPr>
          <p:nvPr/>
        </p:nvPicPr>
        <p:blipFill>
          <a:blip r:embed="rId3"/>
          <a:stretch>
            <a:fillRect/>
          </a:stretch>
        </p:blipFill>
        <p:spPr>
          <a:xfrm>
            <a:off x="513500" y="1802039"/>
            <a:ext cx="4891257" cy="3853148"/>
          </a:xfrm>
          <a:prstGeom prst="rect">
            <a:avLst/>
          </a:prstGeom>
        </p:spPr>
      </p:pic>
      <p:pic>
        <p:nvPicPr>
          <p:cNvPr id="10" name="Picture 4" descr="C:\Users\JOSEPH~1.FLU\AppData\Local\Temp\SNAGHTML23c918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1208" y="3189239"/>
            <a:ext cx="3387932" cy="133130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a:endCxn id="10" idx="1"/>
          </p:cNvCxnSpPr>
          <p:nvPr/>
        </p:nvCxnSpPr>
        <p:spPr>
          <a:xfrm flipV="1">
            <a:off x="5535386" y="3854890"/>
            <a:ext cx="2445822" cy="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760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Selecting data</a:t>
            </a:r>
            <a:r>
              <a:rPr lang="en-US" dirty="0"/>
              <a:t>: MongoDB </a:t>
            </a:r>
            <a:r>
              <a:rPr lang="en-US" dirty="0" smtClean="0"/>
              <a:t>vs. </a:t>
            </a:r>
            <a:r>
              <a:rPr lang="en-US" dirty="0"/>
              <a:t>MySQL</a:t>
            </a:r>
          </a:p>
        </p:txBody>
      </p:sp>
      <p:sp>
        <p:nvSpPr>
          <p:cNvPr id="4" name="Content Placeholder 3"/>
          <p:cNvSpPr>
            <a:spLocks noGrp="1"/>
          </p:cNvSpPr>
          <p:nvPr>
            <p:ph idx="1"/>
          </p:nvPr>
        </p:nvSpPr>
        <p:spPr>
          <a:xfrm>
            <a:off x="454123" y="1345776"/>
            <a:ext cx="10940405" cy="2152336"/>
          </a:xfrm>
        </p:spPr>
        <p:txBody>
          <a:bodyPr/>
          <a:lstStyle/>
          <a:p>
            <a:pPr marL="342900" indent="-342900">
              <a:buFont typeface="Arial" panose="020B0604020202020204" pitchFamily="34" charset="0"/>
              <a:buChar char="•"/>
            </a:pPr>
            <a:r>
              <a:rPr lang="en-US" sz="2400" dirty="0"/>
              <a:t>Query 600,000 rows of SampleCompound result data</a:t>
            </a:r>
          </a:p>
          <a:p>
            <a:pPr marL="342900" indent="-342900">
              <a:buFont typeface="Arial" panose="020B0604020202020204" pitchFamily="34" charset="0"/>
              <a:buChar char="•"/>
            </a:pPr>
            <a:r>
              <a:rPr lang="en-US" sz="2400" dirty="0"/>
              <a:t>To optimize the MySQL select query, we created a dictionary to lookup child records for each parent, this improved performance by a factor of 300, optimization effort: 2 engineers and 2 weeks. </a:t>
            </a:r>
          </a:p>
        </p:txBody>
      </p:sp>
      <p:graphicFrame>
        <p:nvGraphicFramePr>
          <p:cNvPr id="7" name="Table 6"/>
          <p:cNvGraphicFramePr>
            <a:graphicFrameLocks noGrp="1"/>
          </p:cNvGraphicFramePr>
          <p:nvPr>
            <p:extLst>
              <p:ext uri="{D42A27DB-BD31-4B8C-83A1-F6EECF244321}">
                <p14:modId xmlns:p14="http://schemas.microsoft.com/office/powerpoint/2010/main" val="57936068"/>
              </p:ext>
            </p:extLst>
          </p:nvPr>
        </p:nvGraphicFramePr>
        <p:xfrm>
          <a:off x="580901" y="3877536"/>
          <a:ext cx="10808556" cy="1645920"/>
        </p:xfrm>
        <a:graphic>
          <a:graphicData uri="http://schemas.openxmlformats.org/drawingml/2006/table">
            <a:tbl>
              <a:tblPr firstRow="1" bandRow="1">
                <a:tableStyleId>{68D230F3-CF80-4859-8CE7-A43EE81993B5}</a:tableStyleId>
              </a:tblPr>
              <a:tblGrid>
                <a:gridCol w="3602852">
                  <a:extLst>
                    <a:ext uri="{9D8B030D-6E8A-4147-A177-3AD203B41FA5}">
                      <a16:colId xmlns:a16="http://schemas.microsoft.com/office/drawing/2014/main" val="1881301311"/>
                    </a:ext>
                  </a:extLst>
                </a:gridCol>
                <a:gridCol w="3602852">
                  <a:extLst>
                    <a:ext uri="{9D8B030D-6E8A-4147-A177-3AD203B41FA5}">
                      <a16:colId xmlns:a16="http://schemas.microsoft.com/office/drawing/2014/main" val="1798784588"/>
                    </a:ext>
                  </a:extLst>
                </a:gridCol>
                <a:gridCol w="3602852">
                  <a:extLst>
                    <a:ext uri="{9D8B030D-6E8A-4147-A177-3AD203B41FA5}">
                      <a16:colId xmlns:a16="http://schemas.microsoft.com/office/drawing/2014/main" val="3999161876"/>
                    </a:ext>
                  </a:extLst>
                </a:gridCol>
              </a:tblGrid>
              <a:tr h="370840">
                <a:tc>
                  <a:txBody>
                    <a:bodyPr/>
                    <a:lstStyle/>
                    <a:p>
                      <a:r>
                        <a:rPr lang="en-US" dirty="0"/>
                        <a:t>Database</a:t>
                      </a:r>
                    </a:p>
                  </a:txBody>
                  <a:tcPr/>
                </a:tc>
                <a:tc>
                  <a:txBody>
                    <a:bodyPr/>
                    <a:lstStyle/>
                    <a:p>
                      <a:r>
                        <a:rPr lang="en-US" dirty="0"/>
                        <a:t>Seconds</a:t>
                      </a:r>
                    </a:p>
                  </a:txBody>
                  <a:tcPr/>
                </a:tc>
                <a:tc>
                  <a:txBody>
                    <a:bodyPr/>
                    <a:lstStyle/>
                    <a:p>
                      <a:r>
                        <a:rPr lang="en-US" dirty="0"/>
                        <a:t>Lines of</a:t>
                      </a:r>
                      <a:r>
                        <a:rPr lang="en-US" baseline="0" dirty="0"/>
                        <a:t> code</a:t>
                      </a:r>
                      <a:endParaRPr lang="en-US" dirty="0"/>
                    </a:p>
                  </a:txBody>
                  <a:tcPr/>
                </a:tc>
                <a:extLst>
                  <a:ext uri="{0D108BD9-81ED-4DB2-BD59-A6C34878D82A}">
                    <a16:rowId xmlns:a16="http://schemas.microsoft.com/office/drawing/2014/main" val="1173792248"/>
                  </a:ext>
                </a:extLst>
              </a:tr>
              <a:tr h="370840">
                <a:tc>
                  <a:txBody>
                    <a:bodyPr/>
                    <a:lstStyle/>
                    <a:p>
                      <a:r>
                        <a:rPr lang="en-US" sz="2000" dirty="0">
                          <a:solidFill>
                            <a:schemeClr val="tx1"/>
                          </a:solidFill>
                        </a:rPr>
                        <a:t>MySQL not</a:t>
                      </a:r>
                      <a:r>
                        <a:rPr lang="en-US" sz="2000" baseline="0" dirty="0">
                          <a:solidFill>
                            <a:schemeClr val="tx1"/>
                          </a:solidFill>
                        </a:rPr>
                        <a:t> </a:t>
                      </a:r>
                      <a:r>
                        <a:rPr lang="en-US" sz="2000" dirty="0">
                          <a:solidFill>
                            <a:schemeClr val="tx1"/>
                          </a:solidFill>
                        </a:rPr>
                        <a:t>optimized </a:t>
                      </a:r>
                    </a:p>
                  </a:txBody>
                  <a:tcPr/>
                </a:tc>
                <a:tc>
                  <a:txBody>
                    <a:bodyPr/>
                    <a:lstStyle/>
                    <a:p>
                      <a:r>
                        <a:rPr lang="en-US" sz="2000" dirty="0">
                          <a:solidFill>
                            <a:schemeClr val="tx1"/>
                          </a:solidFill>
                        </a:rPr>
                        <a:t>2,400 </a:t>
                      </a:r>
                      <a:r>
                        <a:rPr lang="en-US" sz="1800" dirty="0">
                          <a:solidFill>
                            <a:schemeClr val="tx1"/>
                          </a:solidFill>
                        </a:rPr>
                        <a:t>(4.1 minutes)</a:t>
                      </a:r>
                      <a:endParaRPr lang="en-US" sz="2000" dirty="0">
                        <a:solidFill>
                          <a:schemeClr val="tx1"/>
                        </a:solidFill>
                      </a:endParaRPr>
                    </a:p>
                  </a:txBody>
                  <a:tcPr/>
                </a:tc>
                <a:tc>
                  <a:txBody>
                    <a:bodyPr/>
                    <a:lstStyle/>
                    <a:p>
                      <a:r>
                        <a:rPr lang="en-US" sz="2000" dirty="0">
                          <a:solidFill>
                            <a:schemeClr val="tx1"/>
                          </a:solidFill>
                        </a:rPr>
                        <a:t>20</a:t>
                      </a:r>
                    </a:p>
                  </a:txBody>
                  <a:tcPr/>
                </a:tc>
                <a:extLst>
                  <a:ext uri="{0D108BD9-81ED-4DB2-BD59-A6C34878D82A}">
                    <a16:rowId xmlns:a16="http://schemas.microsoft.com/office/drawing/2014/main" val="758682284"/>
                  </a:ext>
                </a:extLst>
              </a:tr>
              <a:tr h="370840">
                <a:tc>
                  <a:txBody>
                    <a:bodyPr/>
                    <a:lstStyle/>
                    <a:p>
                      <a:r>
                        <a:rPr lang="en-US" sz="2000" dirty="0">
                          <a:solidFill>
                            <a:schemeClr val="tx1"/>
                          </a:solidFill>
                        </a:rPr>
                        <a:t>MySQL optimized </a:t>
                      </a:r>
                    </a:p>
                  </a:txBody>
                  <a:tcPr/>
                </a:tc>
                <a:tc>
                  <a:txBody>
                    <a:bodyPr/>
                    <a:lstStyle/>
                    <a:p>
                      <a:r>
                        <a:rPr lang="en-US" sz="2000" dirty="0">
                          <a:solidFill>
                            <a:schemeClr val="tx1"/>
                          </a:solidFill>
                        </a:rPr>
                        <a:t>8.2</a:t>
                      </a:r>
                    </a:p>
                  </a:txBody>
                  <a:tcPr/>
                </a:tc>
                <a:tc>
                  <a:txBody>
                    <a:bodyPr/>
                    <a:lstStyle/>
                    <a:p>
                      <a:r>
                        <a:rPr lang="en-US" sz="2000" dirty="0">
                          <a:solidFill>
                            <a:schemeClr val="tx1"/>
                          </a:solidFill>
                        </a:rPr>
                        <a:t>29</a:t>
                      </a:r>
                    </a:p>
                  </a:txBody>
                  <a:tcPr/>
                </a:tc>
                <a:extLst>
                  <a:ext uri="{0D108BD9-81ED-4DB2-BD59-A6C34878D82A}">
                    <a16:rowId xmlns:a16="http://schemas.microsoft.com/office/drawing/2014/main" val="1255335844"/>
                  </a:ext>
                </a:extLst>
              </a:tr>
              <a:tr h="370840">
                <a:tc>
                  <a:txBody>
                    <a:bodyPr/>
                    <a:lstStyle/>
                    <a:p>
                      <a:r>
                        <a:rPr lang="en-US" sz="2000" dirty="0">
                          <a:solidFill>
                            <a:schemeClr val="tx1"/>
                          </a:solidFill>
                        </a:rPr>
                        <a:t>MongoDB</a:t>
                      </a:r>
                    </a:p>
                  </a:txBody>
                  <a:tcPr/>
                </a:tc>
                <a:tc>
                  <a:txBody>
                    <a:bodyPr/>
                    <a:lstStyle/>
                    <a:p>
                      <a:r>
                        <a:rPr lang="en-US" sz="2000" dirty="0">
                          <a:solidFill>
                            <a:schemeClr val="tx1"/>
                          </a:solidFill>
                        </a:rPr>
                        <a:t>17.5</a:t>
                      </a:r>
                    </a:p>
                  </a:txBody>
                  <a:tcPr/>
                </a:tc>
                <a:tc>
                  <a:txBody>
                    <a:bodyPr/>
                    <a:lstStyle/>
                    <a:p>
                      <a:r>
                        <a:rPr lang="en-US" sz="2000" dirty="0">
                          <a:solidFill>
                            <a:schemeClr val="tx1"/>
                          </a:solidFill>
                        </a:rPr>
                        <a:t>7</a:t>
                      </a:r>
                    </a:p>
                  </a:txBody>
                  <a:tcPr/>
                </a:tc>
                <a:extLst>
                  <a:ext uri="{0D108BD9-81ED-4DB2-BD59-A6C34878D82A}">
                    <a16:rowId xmlns:a16="http://schemas.microsoft.com/office/drawing/2014/main" val="1831571839"/>
                  </a:ext>
                </a:extLst>
              </a:tr>
            </a:tbl>
          </a:graphicData>
        </a:graphic>
      </p:graphicFrame>
    </p:spTree>
    <p:extLst>
      <p:ext uri="{BB962C8B-B14F-4D97-AF65-F5344CB8AC3E}">
        <p14:creationId xmlns:p14="http://schemas.microsoft.com/office/powerpoint/2010/main" val="32384959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MongoDB vs. MySQL</a:t>
            </a:r>
            <a:endParaRPr lang="en-US" dirty="0"/>
          </a:p>
        </p:txBody>
      </p:sp>
      <p:pic>
        <p:nvPicPr>
          <p:cNvPr id="3" name="Picture 2" descr="C:\Users\JOSEPH~1.FLU\AppData\Local\Temp\SNAGHTMLcb930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253" y="1064599"/>
            <a:ext cx="6810002" cy="26392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514253" y="3888245"/>
            <a:ext cx="6825112" cy="2389802"/>
          </a:xfrm>
          <a:prstGeom prst="rect">
            <a:avLst/>
          </a:prstGeom>
        </p:spPr>
      </p:pic>
    </p:spTree>
    <p:extLst>
      <p:ext uri="{BB962C8B-B14F-4D97-AF65-F5344CB8AC3E}">
        <p14:creationId xmlns:p14="http://schemas.microsoft.com/office/powerpoint/2010/main" val="1132606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Migrating to MongoDB reduced code by 3.5x</a:t>
            </a:r>
            <a:endParaRPr lang="en-US" sz="3600" dirty="0"/>
          </a:p>
        </p:txBody>
      </p:sp>
      <p:graphicFrame>
        <p:nvGraphicFramePr>
          <p:cNvPr id="4" name="Table 3"/>
          <p:cNvGraphicFramePr>
            <a:graphicFrameLocks noGrp="1"/>
          </p:cNvGraphicFramePr>
          <p:nvPr>
            <p:extLst/>
          </p:nvPr>
        </p:nvGraphicFramePr>
        <p:xfrm>
          <a:off x="716280" y="1939672"/>
          <a:ext cx="9471660" cy="914400"/>
        </p:xfrm>
        <a:graphic>
          <a:graphicData uri="http://schemas.openxmlformats.org/drawingml/2006/table">
            <a:tbl>
              <a:tblPr firstRow="1" bandRow="1">
                <a:tableStyleId>{68D230F3-CF80-4859-8CE7-A43EE81993B5}</a:tableStyleId>
              </a:tblPr>
              <a:tblGrid>
                <a:gridCol w="5766309">
                  <a:extLst>
                    <a:ext uri="{9D8B030D-6E8A-4147-A177-3AD203B41FA5}">
                      <a16:colId xmlns:a16="http://schemas.microsoft.com/office/drawing/2014/main" val="2564857567"/>
                    </a:ext>
                  </a:extLst>
                </a:gridCol>
                <a:gridCol w="1678431">
                  <a:extLst>
                    <a:ext uri="{9D8B030D-6E8A-4147-A177-3AD203B41FA5}">
                      <a16:colId xmlns:a16="http://schemas.microsoft.com/office/drawing/2014/main" val="773255438"/>
                    </a:ext>
                  </a:extLst>
                </a:gridCol>
                <a:gridCol w="2026920">
                  <a:extLst>
                    <a:ext uri="{9D8B030D-6E8A-4147-A177-3AD203B41FA5}">
                      <a16:colId xmlns:a16="http://schemas.microsoft.com/office/drawing/2014/main" val="441405940"/>
                    </a:ext>
                  </a:extLst>
                </a:gridCol>
              </a:tblGrid>
              <a:tr h="370840">
                <a:tc>
                  <a:txBody>
                    <a:bodyPr/>
                    <a:lstStyle/>
                    <a:p>
                      <a:endParaRPr lang="en-US" dirty="0"/>
                    </a:p>
                  </a:txBody>
                  <a:tcPr/>
                </a:tc>
                <a:tc>
                  <a:txBody>
                    <a:bodyPr/>
                    <a:lstStyle/>
                    <a:p>
                      <a:r>
                        <a:rPr lang="en-US" dirty="0" smtClean="0"/>
                        <a:t>SQLite</a:t>
                      </a:r>
                      <a:endParaRPr lang="en-US" dirty="0"/>
                    </a:p>
                  </a:txBody>
                  <a:tcPr/>
                </a:tc>
                <a:tc>
                  <a:txBody>
                    <a:bodyPr/>
                    <a:lstStyle/>
                    <a:p>
                      <a:r>
                        <a:rPr lang="en-US" dirty="0" smtClean="0"/>
                        <a:t>MongoDB</a:t>
                      </a:r>
                      <a:endParaRPr lang="en-US" dirty="0"/>
                    </a:p>
                  </a:txBody>
                  <a:tcPr/>
                </a:tc>
                <a:extLst>
                  <a:ext uri="{0D108BD9-81ED-4DB2-BD59-A6C34878D82A}">
                    <a16:rowId xmlns:a16="http://schemas.microsoft.com/office/drawing/2014/main" val="606526083"/>
                  </a:ext>
                </a:extLst>
              </a:tr>
              <a:tr h="370840">
                <a:tc>
                  <a:txBody>
                    <a:bodyPr/>
                    <a:lstStyle/>
                    <a:p>
                      <a:r>
                        <a:rPr lang="en-US" dirty="0" smtClean="0"/>
                        <a:t>Data Layer Lines of Code </a:t>
                      </a:r>
                      <a:endParaRPr lang="en-US" dirty="0"/>
                    </a:p>
                  </a:txBody>
                  <a:tcPr/>
                </a:tc>
                <a:tc>
                  <a:txBody>
                    <a:bodyPr/>
                    <a:lstStyle/>
                    <a:p>
                      <a:r>
                        <a:rPr lang="en-US" dirty="0" smtClean="0"/>
                        <a:t>4271</a:t>
                      </a:r>
                      <a:endParaRPr lang="en-US" dirty="0"/>
                    </a:p>
                  </a:txBody>
                  <a:tcPr/>
                </a:tc>
                <a:tc>
                  <a:txBody>
                    <a:bodyPr/>
                    <a:lstStyle/>
                    <a:p>
                      <a:r>
                        <a:rPr lang="en-US" dirty="0" smtClean="0"/>
                        <a:t>1260</a:t>
                      </a:r>
                      <a:endParaRPr lang="en-US" dirty="0"/>
                    </a:p>
                  </a:txBody>
                  <a:tcPr/>
                </a:tc>
                <a:extLst>
                  <a:ext uri="{0D108BD9-81ED-4DB2-BD59-A6C34878D82A}">
                    <a16:rowId xmlns:a16="http://schemas.microsoft.com/office/drawing/2014/main" val="1855786768"/>
                  </a:ext>
                </a:extLst>
              </a:tr>
            </a:tbl>
          </a:graphicData>
        </a:graphic>
      </p:graphicFrame>
      <p:pic>
        <p:nvPicPr>
          <p:cNvPr id="1028" name="Picture 4" descr="C:\Users\JOSEPH~1.FLU\AppData\Local\Temp\SNAGHTML77aee1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616" y="3242692"/>
            <a:ext cx="8711324" cy="335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12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5" name="TextBox 4"/>
          <p:cNvSpPr txBox="1"/>
          <p:nvPr/>
        </p:nvSpPr>
        <p:spPr>
          <a:xfrm>
            <a:off x="2069133" y="1475778"/>
            <a:ext cx="8548887" cy="2123658"/>
          </a:xfrm>
          <a:prstGeom prst="rect">
            <a:avLst/>
          </a:prstGeom>
          <a:noFill/>
        </p:spPr>
        <p:txBody>
          <a:bodyPr wrap="square" rtlCol="0">
            <a:spAutoFit/>
          </a:bodyPr>
          <a:lstStyle/>
          <a:p>
            <a:r>
              <a:rPr lang="en-US" sz="3600" dirty="0" smtClean="0">
                <a:solidFill>
                  <a:schemeClr val="tx1"/>
                </a:solidFill>
                <a:latin typeface="Arial" charset="0"/>
                <a:ea typeface="Arial" charset="0"/>
                <a:cs typeface="Arial" charset="0"/>
              </a:rPr>
              <a:t>A Mass Spectrometer </a:t>
            </a:r>
            <a:r>
              <a:rPr lang="en-US" sz="3600" dirty="0">
                <a:solidFill>
                  <a:schemeClr val="tx1"/>
                </a:solidFill>
                <a:latin typeface="Arial" charset="0"/>
                <a:ea typeface="Arial" charset="0"/>
                <a:cs typeface="Arial" charset="0"/>
              </a:rPr>
              <a:t>tells you</a:t>
            </a:r>
            <a:r>
              <a:rPr lang="is-IS" sz="3600" dirty="0">
                <a:solidFill>
                  <a:schemeClr val="tx1"/>
                </a:solidFill>
                <a:latin typeface="Arial" charset="0"/>
                <a:ea typeface="Arial" charset="0"/>
                <a:cs typeface="Arial" charset="0"/>
              </a:rPr>
              <a:t>… </a:t>
            </a:r>
          </a:p>
          <a:p>
            <a:endParaRPr lang="is-IS" sz="3600" dirty="0">
              <a:solidFill>
                <a:schemeClr val="tx1"/>
              </a:solidFill>
              <a:latin typeface="Arial" charset="0"/>
              <a:ea typeface="Arial" charset="0"/>
              <a:cs typeface="Arial" charset="0"/>
            </a:endParaRPr>
          </a:p>
          <a:p>
            <a:r>
              <a:rPr lang="is-IS" sz="3600" dirty="0">
                <a:solidFill>
                  <a:schemeClr val="tx1"/>
                </a:solidFill>
                <a:latin typeface="Arial" charset="0"/>
                <a:ea typeface="Arial" charset="0"/>
                <a:cs typeface="Arial" charset="0"/>
              </a:rPr>
              <a:t>What’s in </a:t>
            </a:r>
            <a:r>
              <a:rPr lang="is-IS" sz="3600" dirty="0" smtClean="0">
                <a:solidFill>
                  <a:schemeClr val="tx1"/>
                </a:solidFill>
                <a:latin typeface="Arial" charset="0"/>
                <a:ea typeface="Arial" charset="0"/>
                <a:cs typeface="Arial" charset="0"/>
              </a:rPr>
              <a:t>there and how much</a:t>
            </a:r>
            <a:endParaRPr lang="en-US" sz="3600" dirty="0">
              <a:solidFill>
                <a:schemeClr val="tx1"/>
              </a:solidFill>
              <a:latin typeface="Arial" charset="0"/>
              <a:ea typeface="Arial" charset="0"/>
              <a:cs typeface="Arial" charset="0"/>
            </a:endParaRPr>
          </a:p>
          <a:p>
            <a:endParaRPr lang="en-US" sz="2400" b="1" i="1" dirty="0">
              <a:solidFill>
                <a:schemeClr val="tx1"/>
              </a:solidFill>
              <a:latin typeface="Times New Roman" charset="0"/>
              <a:ea typeface="Times New Roman" charset="0"/>
              <a:cs typeface="Times New Roman" charset="0"/>
            </a:endParaRPr>
          </a:p>
        </p:txBody>
      </p:sp>
      <p:pic>
        <p:nvPicPr>
          <p:cNvPr id="2" name="Picture 1"/>
          <p:cNvPicPr>
            <a:picLocks noChangeAspect="1"/>
          </p:cNvPicPr>
          <p:nvPr/>
        </p:nvPicPr>
        <p:blipFill>
          <a:blip r:embed="rId3"/>
          <a:stretch>
            <a:fillRect/>
          </a:stretch>
        </p:blipFill>
        <p:spPr>
          <a:xfrm>
            <a:off x="7505309" y="3695663"/>
            <a:ext cx="4192238" cy="2383404"/>
          </a:xfrm>
          <a:prstGeom prst="rect">
            <a:avLst/>
          </a:prstGeom>
        </p:spPr>
      </p:pic>
    </p:spTree>
    <p:extLst>
      <p:ext uri="{BB962C8B-B14F-4D97-AF65-F5344CB8AC3E}">
        <p14:creationId xmlns:p14="http://schemas.microsoft.com/office/powerpoint/2010/main" val="18329038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compared to DynamoDB</a:t>
            </a:r>
            <a:endParaRPr lang="en-US" dirty="0"/>
          </a:p>
        </p:txBody>
      </p:sp>
      <p:graphicFrame>
        <p:nvGraphicFramePr>
          <p:cNvPr id="6" name="Content Placeholder 4"/>
          <p:cNvGraphicFramePr>
            <a:graphicFrameLocks noGrp="1"/>
          </p:cNvGraphicFramePr>
          <p:nvPr>
            <p:ph idx="1"/>
            <p:extLst>
              <p:ext uri="{D42A27DB-BD31-4B8C-83A1-F6EECF244321}">
                <p14:modId xmlns:p14="http://schemas.microsoft.com/office/powerpoint/2010/main" val="3908426025"/>
              </p:ext>
            </p:extLst>
          </p:nvPr>
        </p:nvGraphicFramePr>
        <p:xfrm>
          <a:off x="454025" y="1346200"/>
          <a:ext cx="10941050" cy="4179895"/>
        </p:xfrm>
        <a:graphic>
          <a:graphicData uri="http://schemas.openxmlformats.org/drawingml/2006/table">
            <a:tbl>
              <a:tblPr firstRow="1" bandRow="1">
                <a:tableStyleId>{68D230F3-CF80-4859-8CE7-A43EE81993B5}</a:tableStyleId>
              </a:tblPr>
              <a:tblGrid>
                <a:gridCol w="5470525">
                  <a:extLst>
                    <a:ext uri="{9D8B030D-6E8A-4147-A177-3AD203B41FA5}">
                      <a16:colId xmlns:a16="http://schemas.microsoft.com/office/drawing/2014/main" val="3235868606"/>
                    </a:ext>
                  </a:extLst>
                </a:gridCol>
                <a:gridCol w="5470525">
                  <a:extLst>
                    <a:ext uri="{9D8B030D-6E8A-4147-A177-3AD203B41FA5}">
                      <a16:colId xmlns:a16="http://schemas.microsoft.com/office/drawing/2014/main" val="1969205306"/>
                    </a:ext>
                  </a:extLst>
                </a:gridCol>
              </a:tblGrid>
              <a:tr h="370840">
                <a:tc>
                  <a:txBody>
                    <a:bodyPr/>
                    <a:lstStyle/>
                    <a:p>
                      <a:r>
                        <a:rPr lang="en-US" sz="2000" dirty="0" smtClean="0"/>
                        <a:t>MongoDB</a:t>
                      </a:r>
                      <a:endParaRPr lang="en-US" sz="2000" dirty="0"/>
                    </a:p>
                  </a:txBody>
                  <a:tcPr/>
                </a:tc>
                <a:tc>
                  <a:txBody>
                    <a:bodyPr/>
                    <a:lstStyle/>
                    <a:p>
                      <a:r>
                        <a:rPr lang="en-US" sz="2000" smtClean="0"/>
                        <a:t>DynamoDB</a:t>
                      </a:r>
                      <a:endParaRPr lang="en-US" sz="2000" dirty="0"/>
                    </a:p>
                  </a:txBody>
                  <a:tcPr/>
                </a:tc>
                <a:extLst>
                  <a:ext uri="{0D108BD9-81ED-4DB2-BD59-A6C34878D82A}">
                    <a16:rowId xmlns:a16="http://schemas.microsoft.com/office/drawing/2014/main" val="435690310"/>
                  </a:ext>
                </a:extLst>
              </a:tr>
              <a:tr h="370840">
                <a:tc>
                  <a:txBody>
                    <a:bodyPr/>
                    <a:lstStyle/>
                    <a:p>
                      <a:r>
                        <a:rPr lang="en-US" sz="2000" dirty="0" smtClean="0"/>
                        <a:t>Anywhere</a:t>
                      </a:r>
                      <a:endParaRPr lang="en-US" sz="2000" dirty="0"/>
                    </a:p>
                  </a:txBody>
                  <a:tcPr/>
                </a:tc>
                <a:tc>
                  <a:txBody>
                    <a:bodyPr/>
                    <a:lstStyle/>
                    <a:p>
                      <a:r>
                        <a:rPr lang="en-US" sz="2000" dirty="0" smtClean="0"/>
                        <a:t>AWS</a:t>
                      </a:r>
                      <a:endParaRPr lang="en-US" sz="2000" dirty="0"/>
                    </a:p>
                  </a:txBody>
                  <a:tcPr/>
                </a:tc>
                <a:extLst>
                  <a:ext uri="{0D108BD9-81ED-4DB2-BD59-A6C34878D82A}">
                    <a16:rowId xmlns:a16="http://schemas.microsoft.com/office/drawing/2014/main" val="1549167674"/>
                  </a:ext>
                </a:extLst>
              </a:tr>
              <a:tr h="370840">
                <a:tc>
                  <a:txBody>
                    <a:bodyPr/>
                    <a:lstStyle/>
                    <a:p>
                      <a:r>
                        <a:rPr lang="en-US" sz="2000" dirty="0" smtClean="0"/>
                        <a:t>Rich Ad-hoc</a:t>
                      </a:r>
                      <a:r>
                        <a:rPr lang="en-US" sz="2000" baseline="0" dirty="0" smtClean="0"/>
                        <a:t> </a:t>
                      </a:r>
                      <a:r>
                        <a:rPr lang="en-US" sz="2000" dirty="0" smtClean="0"/>
                        <a:t>Query Language + IDE</a:t>
                      </a:r>
                      <a:endParaRPr lang="en-US" sz="2000" dirty="0"/>
                    </a:p>
                  </a:txBody>
                  <a:tcPr/>
                </a:tc>
                <a:tc>
                  <a:txBody>
                    <a:bodyPr/>
                    <a:lstStyle/>
                    <a:p>
                      <a:r>
                        <a:rPr lang="en-US" sz="2000" dirty="0" smtClean="0"/>
                        <a:t>No</a:t>
                      </a:r>
                      <a:r>
                        <a:rPr lang="en-US" sz="2000" baseline="0" dirty="0" smtClean="0"/>
                        <a:t> Ad-hoc query language</a:t>
                      </a:r>
                      <a:endParaRPr lang="en-US" sz="2000" dirty="0"/>
                    </a:p>
                  </a:txBody>
                  <a:tcPr/>
                </a:tc>
                <a:extLst>
                  <a:ext uri="{0D108BD9-81ED-4DB2-BD59-A6C34878D82A}">
                    <a16:rowId xmlns:a16="http://schemas.microsoft.com/office/drawing/2014/main" val="1381834666"/>
                  </a:ext>
                </a:extLst>
              </a:tr>
              <a:tr h="370840">
                <a:tc>
                  <a:txBody>
                    <a:bodyPr/>
                    <a:lstStyle/>
                    <a:p>
                      <a:r>
                        <a:rPr lang="en-US" sz="2000" dirty="0" smtClean="0"/>
                        <a:t>Many operators (Joins, Aggregation, etc.)</a:t>
                      </a:r>
                      <a:endParaRPr lang="en-US" sz="2000" dirty="0"/>
                    </a:p>
                  </a:txBody>
                  <a:tcPr/>
                </a:tc>
                <a:tc>
                  <a:txBody>
                    <a:bodyPr/>
                    <a:lstStyle/>
                    <a:p>
                      <a:r>
                        <a:rPr lang="en-US" sz="2000" dirty="0" smtClean="0"/>
                        <a:t>Fewer</a:t>
                      </a:r>
                      <a:r>
                        <a:rPr lang="en-US" sz="2000" baseline="0" dirty="0" smtClean="0"/>
                        <a:t> </a:t>
                      </a:r>
                      <a:r>
                        <a:rPr lang="en-US" sz="2000" dirty="0" smtClean="0"/>
                        <a:t>operators</a:t>
                      </a:r>
                      <a:endParaRPr lang="en-US" sz="2000" dirty="0"/>
                    </a:p>
                  </a:txBody>
                  <a:tcPr/>
                </a:tc>
                <a:extLst>
                  <a:ext uri="{0D108BD9-81ED-4DB2-BD59-A6C34878D82A}">
                    <a16:rowId xmlns:a16="http://schemas.microsoft.com/office/drawing/2014/main" val="3452878893"/>
                  </a:ext>
                </a:extLst>
              </a:tr>
              <a:tr h="400375">
                <a:tc>
                  <a:txBody>
                    <a:bodyPr/>
                    <a:lstStyle/>
                    <a:p>
                      <a:r>
                        <a:rPr lang="en-US" sz="2000" dirty="0" smtClean="0"/>
                        <a:t>Excellent</a:t>
                      </a:r>
                      <a:r>
                        <a:rPr lang="en-US" sz="2000" baseline="0" dirty="0" smtClean="0"/>
                        <a:t> Performance</a:t>
                      </a:r>
                      <a:endParaRPr lang="en-US" sz="2000" dirty="0"/>
                    </a:p>
                  </a:txBody>
                  <a:tcPr/>
                </a:tc>
                <a:tc>
                  <a:txBody>
                    <a:bodyPr/>
                    <a:lstStyle/>
                    <a:p>
                      <a:r>
                        <a:rPr lang="en-US" sz="2000" dirty="0" smtClean="0"/>
                        <a:t>Excellent Performance</a:t>
                      </a:r>
                      <a:endParaRPr lang="en-US" sz="2000" dirty="0"/>
                    </a:p>
                  </a:txBody>
                  <a:tcPr/>
                </a:tc>
                <a:extLst>
                  <a:ext uri="{0D108BD9-81ED-4DB2-BD59-A6C34878D82A}">
                    <a16:rowId xmlns:a16="http://schemas.microsoft.com/office/drawing/2014/main" val="3674953643"/>
                  </a:ext>
                </a:extLst>
              </a:tr>
              <a:tr h="370840">
                <a:tc>
                  <a:txBody>
                    <a:bodyPr/>
                    <a:lstStyle/>
                    <a:p>
                      <a:r>
                        <a:rPr lang="en-US" sz="2000" dirty="0" smtClean="0"/>
                        <a:t>Easy to deploy (with Atlas)</a:t>
                      </a:r>
                      <a:endParaRPr lang="en-US" sz="2000" dirty="0"/>
                    </a:p>
                  </a:txBody>
                  <a:tcPr/>
                </a:tc>
                <a:tc>
                  <a:txBody>
                    <a:bodyPr/>
                    <a:lstStyle/>
                    <a:p>
                      <a:r>
                        <a:rPr lang="en-US" sz="2000" dirty="0" smtClean="0"/>
                        <a:t>Easy to Deploy each table</a:t>
                      </a:r>
                      <a:endParaRPr lang="en-US" sz="2000" dirty="0"/>
                    </a:p>
                  </a:txBody>
                  <a:tcPr/>
                </a:tc>
                <a:extLst>
                  <a:ext uri="{0D108BD9-81ED-4DB2-BD59-A6C34878D82A}">
                    <a16:rowId xmlns:a16="http://schemas.microsoft.com/office/drawing/2014/main" val="1079879216"/>
                  </a:ext>
                </a:extLst>
              </a:tr>
              <a:tr h="370840">
                <a:tc>
                  <a:txBody>
                    <a:bodyPr/>
                    <a:lstStyle/>
                    <a:p>
                      <a:r>
                        <a:rPr lang="en-US" sz="2000" dirty="0" smtClean="0"/>
                        <a:t>Adding tables</a:t>
                      </a:r>
                      <a:r>
                        <a:rPr lang="en-US" sz="2000" baseline="0" dirty="0" smtClean="0"/>
                        <a:t> requires no configuration changes</a:t>
                      </a:r>
                      <a:endParaRPr lang="en-US" sz="2000" dirty="0"/>
                    </a:p>
                  </a:txBody>
                  <a:tcPr/>
                </a:tc>
                <a:tc>
                  <a:txBody>
                    <a:bodyPr/>
                    <a:lstStyle/>
                    <a:p>
                      <a:r>
                        <a:rPr lang="en-US" sz="2000" dirty="0" smtClean="0"/>
                        <a:t>Adding tables </a:t>
                      </a:r>
                      <a:r>
                        <a:rPr lang="en-US" sz="2000" baseline="0" dirty="0" smtClean="0"/>
                        <a:t>requires additional configuration and cost</a:t>
                      </a:r>
                      <a:endParaRPr lang="en-US" sz="2000" dirty="0"/>
                    </a:p>
                  </a:txBody>
                  <a:tcPr/>
                </a:tc>
                <a:extLst>
                  <a:ext uri="{0D108BD9-81ED-4DB2-BD59-A6C34878D82A}">
                    <a16:rowId xmlns:a16="http://schemas.microsoft.com/office/drawing/2014/main" val="1960577043"/>
                  </a:ext>
                </a:extLst>
              </a:tr>
              <a:tr h="370840">
                <a:tc>
                  <a:txBody>
                    <a:bodyPr/>
                    <a:lstStyle/>
                    <a:p>
                      <a:r>
                        <a:rPr lang="en-US" sz="2000" baseline="0" dirty="0" smtClean="0"/>
                        <a:t>Easy to use from AWS services but not natively integrated</a:t>
                      </a:r>
                      <a:endParaRPr lang="en-US" sz="2000" dirty="0"/>
                    </a:p>
                  </a:txBody>
                  <a:tcPr/>
                </a:tc>
                <a:tc>
                  <a:txBody>
                    <a:bodyPr/>
                    <a:lstStyle/>
                    <a:p>
                      <a:r>
                        <a:rPr lang="en-US" sz="2000" dirty="0" smtClean="0"/>
                        <a:t>Native integration with AWS Services: IAM, VPC,</a:t>
                      </a:r>
                      <a:r>
                        <a:rPr lang="en-US" sz="2000" baseline="0" dirty="0" smtClean="0"/>
                        <a:t> Lambda, Kinesis</a:t>
                      </a:r>
                      <a:endParaRPr lang="en-US" sz="2000" dirty="0"/>
                    </a:p>
                  </a:txBody>
                  <a:tcPr/>
                </a:tc>
                <a:extLst>
                  <a:ext uri="{0D108BD9-81ED-4DB2-BD59-A6C34878D82A}">
                    <a16:rowId xmlns:a16="http://schemas.microsoft.com/office/drawing/2014/main" val="1963635173"/>
                  </a:ext>
                </a:extLst>
              </a:tr>
              <a:tr h="370840">
                <a:tc>
                  <a:txBody>
                    <a:bodyPr/>
                    <a:lstStyle/>
                    <a:p>
                      <a:r>
                        <a:rPr lang="en-US" sz="2000" dirty="0" smtClean="0"/>
                        <a:t>Released in 2009</a:t>
                      </a:r>
                      <a:endParaRPr lang="en-US" sz="2000" dirty="0"/>
                    </a:p>
                  </a:txBody>
                  <a:tcPr/>
                </a:tc>
                <a:tc>
                  <a:txBody>
                    <a:bodyPr/>
                    <a:lstStyle/>
                    <a:p>
                      <a:r>
                        <a:rPr lang="en-US" sz="2000" dirty="0" smtClean="0"/>
                        <a:t>Released in 2012</a:t>
                      </a:r>
                      <a:endParaRPr lang="en-US" sz="2000" dirty="0"/>
                    </a:p>
                  </a:txBody>
                  <a:tcPr/>
                </a:tc>
                <a:extLst>
                  <a:ext uri="{0D108BD9-81ED-4DB2-BD59-A6C34878D82A}">
                    <a16:rowId xmlns:a16="http://schemas.microsoft.com/office/drawing/2014/main" val="1209674815"/>
                  </a:ext>
                </a:extLst>
              </a:tr>
            </a:tbl>
          </a:graphicData>
        </a:graphic>
      </p:graphicFrame>
    </p:spTree>
    <p:extLst>
      <p:ext uri="{BB962C8B-B14F-4D97-AF65-F5344CB8AC3E}">
        <p14:creationId xmlns:p14="http://schemas.microsoft.com/office/powerpoint/2010/main" val="8723472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vs. S3 performance</a:t>
            </a:r>
            <a:endParaRPr lang="en-US" dirty="0"/>
          </a:p>
        </p:txBody>
      </p:sp>
      <p:sp>
        <p:nvSpPr>
          <p:cNvPr id="3" name="Content Placeholder 2"/>
          <p:cNvSpPr>
            <a:spLocks noGrp="1"/>
          </p:cNvSpPr>
          <p:nvPr>
            <p:ph idx="1"/>
          </p:nvPr>
        </p:nvSpPr>
        <p:spPr/>
        <p:txBody>
          <a:bodyPr/>
          <a:lstStyle/>
          <a:p>
            <a:r>
              <a:rPr lang="en-US" sz="2000" dirty="0" smtClean="0"/>
              <a:t>Download 220 KB object from MongoDB was 7x faster cold, and 3x faster when warm</a:t>
            </a:r>
          </a:p>
          <a:p>
            <a:endParaRPr lang="en-US" sz="2000" dirty="0"/>
          </a:p>
          <a:p>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1661536083"/>
              </p:ext>
            </p:extLst>
          </p:nvPr>
        </p:nvGraphicFramePr>
        <p:xfrm>
          <a:off x="551345" y="3081293"/>
          <a:ext cx="10843183" cy="1719846"/>
        </p:xfrm>
        <a:graphic>
          <a:graphicData uri="http://schemas.openxmlformats.org/drawingml/2006/table">
            <a:tbl>
              <a:tblPr firstRow="1" bandRow="1">
                <a:tableStyleId>{68D230F3-CF80-4859-8CE7-A43EE81993B5}</a:tableStyleId>
              </a:tblPr>
              <a:tblGrid>
                <a:gridCol w="3982555">
                  <a:extLst>
                    <a:ext uri="{9D8B030D-6E8A-4147-A177-3AD203B41FA5}">
                      <a16:colId xmlns:a16="http://schemas.microsoft.com/office/drawing/2014/main" val="20000"/>
                    </a:ext>
                  </a:extLst>
                </a:gridCol>
                <a:gridCol w="2283101">
                  <a:extLst>
                    <a:ext uri="{9D8B030D-6E8A-4147-A177-3AD203B41FA5}">
                      <a16:colId xmlns:a16="http://schemas.microsoft.com/office/drawing/2014/main" val="20001"/>
                    </a:ext>
                  </a:extLst>
                </a:gridCol>
                <a:gridCol w="4577527">
                  <a:extLst>
                    <a:ext uri="{9D8B030D-6E8A-4147-A177-3AD203B41FA5}">
                      <a16:colId xmlns:a16="http://schemas.microsoft.com/office/drawing/2014/main" val="20003"/>
                    </a:ext>
                  </a:extLst>
                </a:gridCol>
              </a:tblGrid>
              <a:tr h="414738">
                <a:tc>
                  <a:txBody>
                    <a:bodyPr/>
                    <a:lstStyle/>
                    <a:p>
                      <a:pPr algn="ctr"/>
                      <a:endParaRPr lang="en-US" sz="2000" dirty="0"/>
                    </a:p>
                  </a:txBody>
                  <a:tcPr anchor="ctr"/>
                </a:tc>
                <a:tc>
                  <a:txBody>
                    <a:bodyPr/>
                    <a:lstStyle/>
                    <a:p>
                      <a:pPr algn="ctr"/>
                      <a:r>
                        <a:rPr lang="en-US" sz="2000" dirty="0" smtClean="0"/>
                        <a:t>MongoDB</a:t>
                      </a:r>
                      <a:endParaRPr lang="en-US" sz="2000" dirty="0"/>
                    </a:p>
                  </a:txBody>
                  <a:tcPr anchor="ctr"/>
                </a:tc>
                <a:tc>
                  <a:txBody>
                    <a:bodyPr/>
                    <a:lstStyle/>
                    <a:p>
                      <a:pPr algn="ctr"/>
                      <a:r>
                        <a:rPr lang="en-US" sz="2000" dirty="0" smtClean="0"/>
                        <a:t>Amazon S3</a:t>
                      </a:r>
                      <a:endParaRPr lang="en-US" sz="2000" dirty="0"/>
                    </a:p>
                  </a:txBody>
                  <a:tcPr anchor="ctr"/>
                </a:tc>
                <a:extLst>
                  <a:ext uri="{0D108BD9-81ED-4DB2-BD59-A6C34878D82A}">
                    <a16:rowId xmlns:a16="http://schemas.microsoft.com/office/drawing/2014/main" val="10000"/>
                  </a:ext>
                </a:extLst>
              </a:tr>
              <a:tr h="60406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2000" dirty="0" smtClean="0"/>
                        <a:t>Retrieve </a:t>
                      </a:r>
                      <a:r>
                        <a:rPr lang="en-US" sz="2000" baseline="0" dirty="0" smtClean="0"/>
                        <a:t>document first time</a:t>
                      </a:r>
                      <a:endParaRPr lang="en-US" sz="2000" dirty="0" smtClean="0">
                        <a:solidFill>
                          <a:schemeClr val="bg2"/>
                        </a:solidFill>
                      </a:endParaRPr>
                    </a:p>
                    <a:p>
                      <a:pPr algn="l"/>
                      <a:endParaRPr lang="en-US" sz="2000" dirty="0">
                        <a:solidFill>
                          <a:schemeClr val="bg2"/>
                        </a:solidFill>
                      </a:endParaRPr>
                    </a:p>
                  </a:txBody>
                  <a:tcPr anchor="ctr"/>
                </a:tc>
                <a:tc>
                  <a:txBody>
                    <a:bodyPr/>
                    <a:lstStyle/>
                    <a:p>
                      <a:pPr algn="ctr"/>
                      <a:r>
                        <a:rPr lang="en-US" sz="2000" kern="1200" dirty="0" smtClean="0">
                          <a:solidFill>
                            <a:schemeClr val="tx1"/>
                          </a:solidFill>
                          <a:latin typeface="+mn-lt"/>
                          <a:ea typeface="+mn-ea"/>
                          <a:cs typeface="+mn-cs"/>
                        </a:rPr>
                        <a:t>68 ms</a:t>
                      </a:r>
                      <a:endParaRPr lang="en-US" sz="2000" kern="1200" dirty="0">
                        <a:solidFill>
                          <a:schemeClr val="tx1"/>
                        </a:solidFill>
                        <a:latin typeface="+mn-lt"/>
                        <a:ea typeface="+mn-ea"/>
                        <a:cs typeface="+mn-cs"/>
                      </a:endParaRPr>
                    </a:p>
                  </a:txBody>
                  <a:tcPr anchor="ctr"/>
                </a:tc>
                <a:tc>
                  <a:txBody>
                    <a:bodyPr/>
                    <a:lstStyle/>
                    <a:p>
                      <a:pPr algn="ctr"/>
                      <a:r>
                        <a:rPr lang="en-US" sz="2000" kern="1200" dirty="0" smtClean="0">
                          <a:solidFill>
                            <a:schemeClr val="tx1"/>
                          </a:solidFill>
                          <a:latin typeface="+mn-lt"/>
                          <a:ea typeface="+mn-ea"/>
                          <a:cs typeface="+mn-cs"/>
                        </a:rPr>
                        <a:t>468 ms</a:t>
                      </a:r>
                      <a:endParaRPr lang="en-US" sz="2000" kern="1200" dirty="0">
                        <a:solidFill>
                          <a:schemeClr val="tx1"/>
                        </a:solidFill>
                        <a:latin typeface="+mn-lt"/>
                        <a:ea typeface="+mn-ea"/>
                        <a:cs typeface="+mn-cs"/>
                      </a:endParaRPr>
                    </a:p>
                  </a:txBody>
                  <a:tcPr anchor="ctr"/>
                </a:tc>
                <a:extLst>
                  <a:ext uri="{0D108BD9-81ED-4DB2-BD59-A6C34878D82A}">
                    <a16:rowId xmlns:a16="http://schemas.microsoft.com/office/drawing/2014/main" val="1910700187"/>
                  </a:ext>
                </a:extLst>
              </a:tr>
              <a:tr h="604068">
                <a:tc>
                  <a:txBody>
                    <a:bodyPr/>
                    <a:lstStyle/>
                    <a:p>
                      <a:pPr algn="l"/>
                      <a:r>
                        <a:rPr lang="en-US" sz="2000" dirty="0" smtClean="0"/>
                        <a:t>Retrieve </a:t>
                      </a:r>
                      <a:r>
                        <a:rPr lang="en-US" sz="2000" baseline="0" dirty="0" smtClean="0"/>
                        <a:t>document second time</a:t>
                      </a:r>
                      <a:endParaRPr lang="en-US" sz="2000" dirty="0">
                        <a:solidFill>
                          <a:schemeClr val="bg2"/>
                        </a:solidFill>
                      </a:endParaRPr>
                    </a:p>
                  </a:txBody>
                  <a:tcPr anchor="ctr"/>
                </a:tc>
                <a:tc>
                  <a:txBody>
                    <a:bodyPr/>
                    <a:lstStyle/>
                    <a:p>
                      <a:pPr algn="ctr"/>
                      <a:r>
                        <a:rPr lang="en-US" sz="2000" dirty="0" smtClean="0"/>
                        <a:t>13 ms</a:t>
                      </a:r>
                      <a:endParaRPr lang="en-US" sz="2000" dirty="0">
                        <a:solidFill>
                          <a:schemeClr val="bg2"/>
                        </a:solidFill>
                      </a:endParaRPr>
                    </a:p>
                  </a:txBody>
                  <a:tcPr anchor="ctr"/>
                </a:tc>
                <a:tc>
                  <a:txBody>
                    <a:bodyPr/>
                    <a:lstStyle/>
                    <a:p>
                      <a:pPr algn="ctr"/>
                      <a:r>
                        <a:rPr lang="en-US" sz="2000" dirty="0" smtClean="0"/>
                        <a:t>38 ms</a:t>
                      </a:r>
                      <a:endParaRPr lang="en-US" sz="2000" dirty="0">
                        <a:solidFill>
                          <a:schemeClr val="bg2"/>
                        </a:solidFill>
                      </a:endParaRP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49228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vs. S3 performance</a:t>
            </a:r>
            <a:endParaRPr lang="en-US" dirty="0"/>
          </a:p>
        </p:txBody>
      </p:sp>
      <p:sp>
        <p:nvSpPr>
          <p:cNvPr id="3" name="Content Placeholder 2"/>
          <p:cNvSpPr>
            <a:spLocks noGrp="1"/>
          </p:cNvSpPr>
          <p:nvPr>
            <p:ph idx="1"/>
          </p:nvPr>
        </p:nvSpPr>
        <p:spPr/>
        <p:txBody>
          <a:bodyPr/>
          <a:lstStyle/>
          <a:p>
            <a:r>
              <a:rPr lang="en-US" sz="2000" dirty="0" smtClean="0"/>
              <a:t>MongoDB 11x faster than S3 in the use case of partial document loading</a:t>
            </a:r>
          </a:p>
          <a:p>
            <a:endParaRPr lang="en-US" sz="2000" dirty="0"/>
          </a:p>
          <a:p>
            <a:endParaRPr lang="en-US" sz="2000" dirty="0"/>
          </a:p>
        </p:txBody>
      </p:sp>
      <p:graphicFrame>
        <p:nvGraphicFramePr>
          <p:cNvPr id="4" name="Table 3"/>
          <p:cNvGraphicFramePr>
            <a:graphicFrameLocks noGrp="1"/>
          </p:cNvGraphicFramePr>
          <p:nvPr>
            <p:extLst/>
          </p:nvPr>
        </p:nvGraphicFramePr>
        <p:xfrm>
          <a:off x="551345" y="4608402"/>
          <a:ext cx="10843183" cy="1622874"/>
        </p:xfrm>
        <a:graphic>
          <a:graphicData uri="http://schemas.openxmlformats.org/drawingml/2006/table">
            <a:tbl>
              <a:tblPr firstRow="1" bandRow="1">
                <a:tableStyleId>{68D230F3-CF80-4859-8CE7-A43EE81993B5}</a:tableStyleId>
              </a:tblPr>
              <a:tblGrid>
                <a:gridCol w="3982555">
                  <a:extLst>
                    <a:ext uri="{9D8B030D-6E8A-4147-A177-3AD203B41FA5}">
                      <a16:colId xmlns:a16="http://schemas.microsoft.com/office/drawing/2014/main" val="20000"/>
                    </a:ext>
                  </a:extLst>
                </a:gridCol>
                <a:gridCol w="2283101">
                  <a:extLst>
                    <a:ext uri="{9D8B030D-6E8A-4147-A177-3AD203B41FA5}">
                      <a16:colId xmlns:a16="http://schemas.microsoft.com/office/drawing/2014/main" val="20001"/>
                    </a:ext>
                  </a:extLst>
                </a:gridCol>
                <a:gridCol w="4577527">
                  <a:extLst>
                    <a:ext uri="{9D8B030D-6E8A-4147-A177-3AD203B41FA5}">
                      <a16:colId xmlns:a16="http://schemas.microsoft.com/office/drawing/2014/main" val="20003"/>
                    </a:ext>
                  </a:extLst>
                </a:gridCol>
              </a:tblGrid>
              <a:tr h="414738">
                <a:tc>
                  <a:txBody>
                    <a:bodyPr/>
                    <a:lstStyle/>
                    <a:p>
                      <a:pPr algn="ctr"/>
                      <a:endParaRPr lang="en-US" sz="2000" dirty="0"/>
                    </a:p>
                  </a:txBody>
                  <a:tcPr anchor="ctr"/>
                </a:tc>
                <a:tc>
                  <a:txBody>
                    <a:bodyPr/>
                    <a:lstStyle/>
                    <a:p>
                      <a:pPr algn="ctr"/>
                      <a:r>
                        <a:rPr lang="en-US" sz="2000" dirty="0" smtClean="0"/>
                        <a:t>MongoDB</a:t>
                      </a:r>
                      <a:endParaRPr lang="en-US" sz="2000" dirty="0"/>
                    </a:p>
                  </a:txBody>
                  <a:tcPr anchor="ctr"/>
                </a:tc>
                <a:tc>
                  <a:txBody>
                    <a:bodyPr/>
                    <a:lstStyle/>
                    <a:p>
                      <a:pPr algn="ctr"/>
                      <a:r>
                        <a:rPr lang="en-US" sz="2000" dirty="0" smtClean="0"/>
                        <a:t>S3</a:t>
                      </a:r>
                      <a:endParaRPr lang="en-US" sz="2000" dirty="0"/>
                    </a:p>
                  </a:txBody>
                  <a:tcPr anchor="ctr"/>
                </a:tc>
                <a:extLst>
                  <a:ext uri="{0D108BD9-81ED-4DB2-BD59-A6C34878D82A}">
                    <a16:rowId xmlns:a16="http://schemas.microsoft.com/office/drawing/2014/main" val="10000"/>
                  </a:ext>
                </a:extLst>
              </a:tr>
              <a:tr h="60406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2000" dirty="0" smtClean="0"/>
                        <a:t>Data size</a:t>
                      </a:r>
                      <a:endParaRPr lang="en-US" sz="2000" dirty="0" smtClean="0">
                        <a:solidFill>
                          <a:schemeClr val="bg2"/>
                        </a:solidFill>
                      </a:endParaRPr>
                    </a:p>
                  </a:txBody>
                  <a:tcPr anchor="ctr"/>
                </a:tc>
                <a:tc>
                  <a:txBody>
                    <a:bodyPr/>
                    <a:lstStyle/>
                    <a:p>
                      <a:pPr algn="ctr"/>
                      <a:r>
                        <a:rPr lang="en-US" sz="2000" kern="1200" dirty="0" smtClean="0">
                          <a:solidFill>
                            <a:schemeClr val="tx1"/>
                          </a:solidFill>
                          <a:latin typeface="+mn-lt"/>
                          <a:ea typeface="+mn-ea"/>
                          <a:cs typeface="+mn-cs"/>
                        </a:rPr>
                        <a:t>400 Bytes</a:t>
                      </a:r>
                      <a:endParaRPr lang="en-US" sz="2000" kern="1200" dirty="0">
                        <a:solidFill>
                          <a:schemeClr val="tx1"/>
                        </a:solidFill>
                        <a:latin typeface="+mn-lt"/>
                        <a:ea typeface="+mn-ea"/>
                        <a:cs typeface="+mn-cs"/>
                      </a:endParaRPr>
                    </a:p>
                  </a:txBody>
                  <a:tcPr anchor="ctr"/>
                </a:tc>
                <a:tc>
                  <a:txBody>
                    <a:bodyPr/>
                    <a:lstStyle/>
                    <a:p>
                      <a:pPr algn="ctr"/>
                      <a:r>
                        <a:rPr lang="en-US" sz="2000" kern="1200" dirty="0" smtClean="0">
                          <a:solidFill>
                            <a:schemeClr val="tx1"/>
                          </a:solidFill>
                          <a:latin typeface="+mn-lt"/>
                          <a:ea typeface="+mn-ea"/>
                          <a:cs typeface="+mn-cs"/>
                        </a:rPr>
                        <a:t>2.1 MB</a:t>
                      </a:r>
                      <a:endParaRPr lang="en-US" sz="2000" kern="1200" dirty="0">
                        <a:solidFill>
                          <a:schemeClr val="tx1"/>
                        </a:solidFill>
                        <a:latin typeface="+mn-lt"/>
                        <a:ea typeface="+mn-ea"/>
                        <a:cs typeface="+mn-cs"/>
                      </a:endParaRPr>
                    </a:p>
                  </a:txBody>
                  <a:tcPr anchor="ctr"/>
                </a:tc>
                <a:extLst>
                  <a:ext uri="{0D108BD9-81ED-4DB2-BD59-A6C34878D82A}">
                    <a16:rowId xmlns:a16="http://schemas.microsoft.com/office/drawing/2014/main" val="1910700187"/>
                  </a:ext>
                </a:extLst>
              </a:tr>
              <a:tr h="604068">
                <a:tc>
                  <a:txBody>
                    <a:bodyPr/>
                    <a:lstStyle/>
                    <a:p>
                      <a:pPr algn="l"/>
                      <a:r>
                        <a:rPr lang="en-US" sz="2000" dirty="0" smtClean="0"/>
                        <a:t>Performance</a:t>
                      </a:r>
                      <a:endParaRPr lang="en-US" sz="2000" dirty="0">
                        <a:solidFill>
                          <a:schemeClr val="bg2"/>
                        </a:solidFill>
                      </a:endParaRPr>
                    </a:p>
                  </a:txBody>
                  <a:tcPr anchor="ctr"/>
                </a:tc>
                <a:tc>
                  <a:txBody>
                    <a:bodyPr/>
                    <a:lstStyle/>
                    <a:p>
                      <a:pPr algn="ctr"/>
                      <a:r>
                        <a:rPr lang="en-US" sz="2000" dirty="0" smtClean="0"/>
                        <a:t>19 </a:t>
                      </a:r>
                      <a:r>
                        <a:rPr lang="en-US" sz="2000" dirty="0" err="1" smtClean="0"/>
                        <a:t>ms</a:t>
                      </a:r>
                      <a:endParaRPr lang="en-US" sz="2000" dirty="0">
                        <a:solidFill>
                          <a:schemeClr val="bg2"/>
                        </a:solidFill>
                      </a:endParaRPr>
                    </a:p>
                  </a:txBody>
                  <a:tcPr anchor="ctr"/>
                </a:tc>
                <a:tc>
                  <a:txBody>
                    <a:bodyPr/>
                    <a:lstStyle/>
                    <a:p>
                      <a:pPr algn="ctr"/>
                      <a:r>
                        <a:rPr lang="en-US" sz="2000" dirty="0" smtClean="0"/>
                        <a:t>214 </a:t>
                      </a:r>
                      <a:r>
                        <a:rPr lang="en-US" sz="2000" dirty="0" err="1" smtClean="0"/>
                        <a:t>ms</a:t>
                      </a:r>
                      <a:endParaRPr lang="en-US" sz="2000" dirty="0">
                        <a:solidFill>
                          <a:schemeClr val="bg2"/>
                        </a:solidFill>
                      </a:endParaRPr>
                    </a:p>
                  </a:txBody>
                  <a:tcPr anchor="ct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3"/>
          <a:stretch>
            <a:fillRect/>
          </a:stretch>
        </p:blipFill>
        <p:spPr>
          <a:xfrm>
            <a:off x="4679559" y="1902968"/>
            <a:ext cx="6469647" cy="2473928"/>
          </a:xfrm>
          <a:prstGeom prst="rect">
            <a:avLst/>
          </a:prstGeom>
        </p:spPr>
      </p:pic>
      <p:pic>
        <p:nvPicPr>
          <p:cNvPr id="7" name="Picture 6"/>
          <p:cNvPicPr>
            <a:picLocks noChangeAspect="1"/>
          </p:cNvPicPr>
          <p:nvPr/>
        </p:nvPicPr>
        <p:blipFill>
          <a:blip r:embed="rId4"/>
          <a:stretch>
            <a:fillRect/>
          </a:stretch>
        </p:blipFill>
        <p:spPr>
          <a:xfrm>
            <a:off x="874725" y="1902968"/>
            <a:ext cx="3333007" cy="2473928"/>
          </a:xfrm>
          <a:prstGeom prst="rect">
            <a:avLst/>
          </a:prstGeom>
        </p:spPr>
      </p:pic>
    </p:spTree>
    <p:extLst>
      <p:ext uri="{BB962C8B-B14F-4D97-AF65-F5344CB8AC3E}">
        <p14:creationId xmlns:p14="http://schemas.microsoft.com/office/powerpoint/2010/main" val="8351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processing from days to minutes</a:t>
            </a:r>
          </a:p>
        </p:txBody>
      </p:sp>
    </p:spTree>
    <p:extLst>
      <p:ext uri="{BB962C8B-B14F-4D97-AF65-F5344CB8AC3E}">
        <p14:creationId xmlns:p14="http://schemas.microsoft.com/office/powerpoint/2010/main" val="18831311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US" dirty="0" smtClean="0"/>
              <a:t>Frameworks used to parallelize algorithms</a:t>
            </a:r>
            <a:endParaRPr lang="en-US" dirty="0">
              <a:sym typeface="Arial Black"/>
            </a:endParaRPr>
          </a:p>
        </p:txBody>
      </p:sp>
      <p:sp>
        <p:nvSpPr>
          <p:cNvPr id="2" name="Content Placeholder 1"/>
          <p:cNvSpPr>
            <a:spLocks noGrp="1"/>
          </p:cNvSpPr>
          <p:nvPr>
            <p:ph idx="1"/>
          </p:nvPr>
        </p:nvSpPr>
        <p:spPr/>
        <p:txBody>
          <a:bodyPr/>
          <a:lstStyle/>
          <a:p>
            <a:pPr marL="457200" indent="-457200">
              <a:buFont typeface="Arial" panose="020B0604020202020204" pitchFamily="34" charset="0"/>
              <a:buChar char="•"/>
            </a:pPr>
            <a:r>
              <a:rPr lang="en-US" dirty="0"/>
              <a:t>AWS Lambda</a:t>
            </a:r>
          </a:p>
          <a:p>
            <a:pPr marL="457200" indent="-457200">
              <a:buFont typeface="Arial" panose="020B0604020202020204" pitchFamily="34" charset="0"/>
              <a:buChar char="•"/>
            </a:pPr>
            <a:r>
              <a:rPr lang="en-US" dirty="0"/>
              <a:t>Docker and </a:t>
            </a:r>
            <a:r>
              <a:rPr lang="en-US" dirty="0" smtClean="0"/>
              <a:t>Amazon ECS</a:t>
            </a:r>
            <a:endParaRPr lang="en-US" dirty="0"/>
          </a:p>
          <a:p>
            <a:pPr marL="457200" indent="-457200">
              <a:buFont typeface="Arial" panose="020B0604020202020204" pitchFamily="34" charset="0"/>
              <a:buChar char="•"/>
            </a:pPr>
            <a:r>
              <a:rPr lang="en-US" dirty="0"/>
              <a:t>Spark and Elastic Map Reduce</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028122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US" dirty="0" smtClean="0"/>
              <a:t>Parallel data processing</a:t>
            </a:r>
            <a:endParaRPr lang="en-US" dirty="0">
              <a:sym typeface="Arial Black"/>
            </a:endParaRPr>
          </a:p>
        </p:txBody>
      </p:sp>
      <p:sp>
        <p:nvSpPr>
          <p:cNvPr id="12" name="Shape 126"/>
          <p:cNvSpPr txBox="1"/>
          <p:nvPr/>
        </p:nvSpPr>
        <p:spPr>
          <a:xfrm>
            <a:off x="381000" y="1681693"/>
            <a:ext cx="11298382" cy="2449316"/>
          </a:xfrm>
          <a:prstGeom prst="rect">
            <a:avLst/>
          </a:prstGeom>
          <a:noFill/>
          <a:ln>
            <a:noFill/>
          </a:ln>
        </p:spPr>
        <p:txBody>
          <a:bodyPr lIns="91425" tIns="45700" rIns="91425" bIns="45700" anchor="ctr" anchorCtr="0">
            <a:noAutofit/>
          </a:bodyPr>
          <a:lstStyle/>
          <a:p>
            <a:pPr marL="285750" marR="0" lvl="0" indent="-285750" algn="l" rtl="0">
              <a:lnSpc>
                <a:spcPct val="130000"/>
              </a:lnSpc>
              <a:spcBef>
                <a:spcPts val="0"/>
              </a:spcBef>
              <a:buClr>
                <a:schemeClr val="dk1"/>
              </a:buClr>
              <a:buFont typeface="Arial"/>
              <a:buNone/>
            </a:pPr>
            <a:endParaRPr sz="1800" dirty="0">
              <a:solidFill>
                <a:schemeClr val="dk2"/>
              </a:solidFill>
              <a:latin typeface="Arial"/>
              <a:ea typeface="Arial"/>
              <a:cs typeface="Arial"/>
              <a:sym typeface="Arial"/>
            </a:endParaRPr>
          </a:p>
          <a:p>
            <a:pPr marL="0" marR="0" lvl="0" indent="0" algn="l" rtl="0">
              <a:lnSpc>
                <a:spcPct val="130000"/>
              </a:lnSpc>
              <a:spcBef>
                <a:spcPts val="0"/>
              </a:spcBef>
              <a:buSzPct val="25000"/>
              <a:buNone/>
            </a:pPr>
            <a:r>
              <a:rPr lang="en-US" sz="1800" dirty="0">
                <a:solidFill>
                  <a:schemeClr val="dk2"/>
                </a:solidFill>
                <a:latin typeface="Arial"/>
                <a:ea typeface="Arial"/>
                <a:cs typeface="Arial"/>
                <a:sym typeface="Arial"/>
              </a:rPr>
              <a:t>  </a:t>
            </a:r>
          </a:p>
        </p:txBody>
      </p:sp>
      <p:pic>
        <p:nvPicPr>
          <p:cNvPr id="1026" name="Picture 2" descr="C:\Users\JOSEPH~1.FLU\AppData\Local\Temp\SNAGHTML119485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06" y="1226820"/>
            <a:ext cx="1047997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2619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8" name="Shape 118"/>
          <p:cNvSpPr txBox="1">
            <a:spLocks noGrp="1"/>
          </p:cNvSpPr>
          <p:nvPr>
            <p:ph type="title"/>
          </p:nvPr>
        </p:nvSpPr>
        <p:spPr/>
        <p:txBody>
          <a:bodyPr/>
          <a:lstStyle/>
          <a:p>
            <a:pPr lvl="0"/>
            <a:r>
              <a:rPr lang="en-US" dirty="0"/>
              <a:t>Why Atlas? </a:t>
            </a:r>
            <a:endParaRPr lang="en-US" dirty="0">
              <a:sym typeface="Arial Black"/>
            </a:endParaRPr>
          </a:p>
        </p:txBody>
      </p:sp>
      <p:sp>
        <p:nvSpPr>
          <p:cNvPr id="6" name="Content Placeholder 3"/>
          <p:cNvSpPr>
            <a:spLocks noGrp="1"/>
          </p:cNvSpPr>
          <p:nvPr>
            <p:ph idx="1"/>
          </p:nvPr>
        </p:nvSpPr>
        <p:spPr>
          <a:xfrm>
            <a:off x="454123" y="1345776"/>
            <a:ext cx="10940405" cy="4738568"/>
          </a:xfrm>
        </p:spPr>
        <p:txBody>
          <a:bodyPr/>
          <a:lstStyle/>
          <a:p>
            <a:pPr marL="457200" indent="-457200">
              <a:buFont typeface="Arial" panose="020B0604020202020204" pitchFamily="34" charset="0"/>
              <a:buChar char="•"/>
            </a:pPr>
            <a:r>
              <a:rPr lang="en-US" sz="2800" dirty="0" smtClean="0"/>
              <a:t>Easy</a:t>
            </a:r>
          </a:p>
          <a:p>
            <a:pPr marL="457200" indent="-457200">
              <a:buFont typeface="Arial" panose="020B0604020202020204" pitchFamily="34" charset="0"/>
              <a:buChar char="•"/>
            </a:pPr>
            <a:r>
              <a:rPr lang="en-US" sz="2800" dirty="0" smtClean="0"/>
              <a:t>Performant </a:t>
            </a:r>
          </a:p>
          <a:p>
            <a:pPr marL="457200" indent="-457200">
              <a:buFont typeface="Arial" panose="020B0604020202020204" pitchFamily="34" charset="0"/>
              <a:buChar char="•"/>
            </a:pPr>
            <a:r>
              <a:rPr lang="en-US" sz="2800" dirty="0" smtClean="0"/>
              <a:t>Seamless Migration</a:t>
            </a:r>
            <a:endParaRPr lang="en-US" sz="2800" dirty="0"/>
          </a:p>
          <a:p>
            <a:pPr marL="457200" indent="-457200">
              <a:buFont typeface="Arial" panose="020B0604020202020204" pitchFamily="34" charset="0"/>
              <a:buChar char="•"/>
            </a:pPr>
            <a:r>
              <a:rPr lang="en-US" sz="2800" dirty="0" smtClean="0"/>
              <a:t>Robust</a:t>
            </a:r>
          </a:p>
          <a:p>
            <a:pPr marL="457200" indent="-457200">
              <a:buFont typeface="Arial" panose="020B0604020202020204" pitchFamily="34" charset="0"/>
              <a:buChar char="•"/>
            </a:pPr>
            <a:r>
              <a:rPr lang="en-US" sz="2800" dirty="0" smtClean="0"/>
              <a:t>No downtime, even when scaling up</a:t>
            </a:r>
            <a:endParaRPr lang="en-US" sz="2800" dirty="0"/>
          </a:p>
        </p:txBody>
      </p:sp>
    </p:spTree>
    <p:extLst>
      <p:ext uri="{BB962C8B-B14F-4D97-AF65-F5344CB8AC3E}">
        <p14:creationId xmlns:p14="http://schemas.microsoft.com/office/powerpoint/2010/main" val="717004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MongoDB Atlas </a:t>
            </a:r>
            <a:br>
              <a:rPr lang="en-US" dirty="0"/>
            </a:br>
            <a:r>
              <a:rPr lang="en-US" dirty="0"/>
              <a:t>on Amazon Web Services  </a:t>
            </a:r>
          </a:p>
        </p:txBody>
      </p:sp>
    </p:spTree>
    <p:extLst>
      <p:ext uri="{BB962C8B-B14F-4D97-AF65-F5344CB8AC3E}">
        <p14:creationId xmlns:p14="http://schemas.microsoft.com/office/powerpoint/2010/main" val="27547263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457" y="1700239"/>
            <a:ext cx="7707086" cy="4278566"/>
          </a:xfrm>
          <a:prstGeom prst="rect">
            <a:avLst/>
          </a:prstGeom>
        </p:spPr>
      </p:pic>
      <p:sp>
        <p:nvSpPr>
          <p:cNvPr id="6" name="Title 3"/>
          <p:cNvSpPr>
            <a:spLocks noGrp="1"/>
          </p:cNvSpPr>
          <p:nvPr>
            <p:ph type="title"/>
          </p:nvPr>
        </p:nvSpPr>
        <p:spPr/>
        <p:txBody>
          <a:bodyPr/>
          <a:lstStyle/>
          <a:p>
            <a:r>
              <a:rPr lang="en-US" dirty="0"/>
              <a:t>Operations </a:t>
            </a:r>
            <a:r>
              <a:rPr lang="en-US" dirty="0" smtClean="0"/>
              <a:t>burden</a:t>
            </a:r>
            <a:endParaRPr lang="en-US" dirty="0"/>
          </a:p>
        </p:txBody>
      </p:sp>
      <p:sp>
        <p:nvSpPr>
          <p:cNvPr id="7" name="TextBox 6"/>
          <p:cNvSpPr txBox="1"/>
          <p:nvPr/>
        </p:nvSpPr>
        <p:spPr>
          <a:xfrm>
            <a:off x="449052" y="2324100"/>
            <a:ext cx="1793405" cy="2893100"/>
          </a:xfrm>
          <a:prstGeom prst="rect">
            <a:avLst/>
          </a:prstGeom>
          <a:noFill/>
        </p:spPr>
        <p:txBody>
          <a:bodyPr wrap="square" rtlCol="0">
            <a:spAutoFit/>
          </a:bodyPr>
          <a:lstStyle/>
          <a:p>
            <a:pPr>
              <a:lnSpc>
                <a:spcPct val="150000"/>
              </a:lnSpc>
            </a:pPr>
            <a:r>
              <a:rPr lang="en-US" b="1" dirty="0">
                <a:solidFill>
                  <a:schemeClr val="tx1"/>
                </a:solidFill>
              </a:rPr>
              <a:t>PATCHES</a:t>
            </a:r>
          </a:p>
          <a:p>
            <a:pPr>
              <a:lnSpc>
                <a:spcPct val="150000"/>
              </a:lnSpc>
            </a:pPr>
            <a:r>
              <a:rPr lang="en-US" b="1" dirty="0">
                <a:solidFill>
                  <a:schemeClr val="tx1"/>
                </a:solidFill>
              </a:rPr>
              <a:t>UPGRADES</a:t>
            </a:r>
          </a:p>
          <a:p>
            <a:pPr>
              <a:lnSpc>
                <a:spcPct val="150000"/>
              </a:lnSpc>
            </a:pPr>
            <a:r>
              <a:rPr lang="en-US" b="1" dirty="0">
                <a:solidFill>
                  <a:schemeClr val="tx1"/>
                </a:solidFill>
              </a:rPr>
              <a:t>SECURITY</a:t>
            </a:r>
          </a:p>
          <a:p>
            <a:pPr>
              <a:lnSpc>
                <a:spcPct val="150000"/>
              </a:lnSpc>
            </a:pPr>
            <a:r>
              <a:rPr lang="en-US" b="1" dirty="0">
                <a:solidFill>
                  <a:schemeClr val="tx1"/>
                </a:solidFill>
              </a:rPr>
              <a:t>BACKUPS</a:t>
            </a:r>
          </a:p>
          <a:p>
            <a:pPr>
              <a:lnSpc>
                <a:spcPct val="150000"/>
              </a:lnSpc>
            </a:pPr>
            <a:r>
              <a:rPr lang="en-US" b="1" dirty="0">
                <a:solidFill>
                  <a:schemeClr val="tx1"/>
                </a:solidFill>
              </a:rPr>
              <a:t>RECOVERY</a:t>
            </a:r>
          </a:p>
          <a:p>
            <a:pPr>
              <a:lnSpc>
                <a:spcPct val="150000"/>
              </a:lnSpc>
            </a:pPr>
            <a:r>
              <a:rPr lang="en-US" b="1" dirty="0">
                <a:solidFill>
                  <a:schemeClr val="tx1"/>
                </a:solidFill>
              </a:rPr>
              <a:t>99.999% UPTIME</a:t>
            </a:r>
          </a:p>
          <a:p>
            <a:pPr>
              <a:lnSpc>
                <a:spcPct val="150000"/>
              </a:lnSpc>
            </a:pPr>
            <a:r>
              <a:rPr lang="en-US" b="1" dirty="0">
                <a:solidFill>
                  <a:schemeClr val="tx1"/>
                </a:solidFill>
              </a:rPr>
              <a:t>UPSCALE</a:t>
            </a:r>
          </a:p>
          <a:p>
            <a:pPr>
              <a:lnSpc>
                <a:spcPct val="150000"/>
              </a:lnSpc>
            </a:pPr>
            <a:r>
              <a:rPr lang="en-US" b="1" dirty="0">
                <a:solidFill>
                  <a:schemeClr val="tx1"/>
                </a:solidFill>
              </a:rPr>
              <a:t>DOWNSCALE</a:t>
            </a:r>
          </a:p>
          <a:p>
            <a:endParaRPr lang="en-US" dirty="0">
              <a:solidFill>
                <a:schemeClr val="tx1"/>
              </a:solidFill>
            </a:endParaRPr>
          </a:p>
        </p:txBody>
      </p:sp>
      <p:sp>
        <p:nvSpPr>
          <p:cNvPr id="8" name="TextBox 7"/>
          <p:cNvSpPr txBox="1"/>
          <p:nvPr/>
        </p:nvSpPr>
        <p:spPr>
          <a:xfrm>
            <a:off x="10150929" y="2324100"/>
            <a:ext cx="1854165" cy="2893100"/>
          </a:xfrm>
          <a:prstGeom prst="rect">
            <a:avLst/>
          </a:prstGeom>
          <a:noFill/>
        </p:spPr>
        <p:txBody>
          <a:bodyPr wrap="square" rtlCol="0">
            <a:spAutoFit/>
          </a:bodyPr>
          <a:lstStyle/>
          <a:p>
            <a:pPr>
              <a:lnSpc>
                <a:spcPct val="150000"/>
              </a:lnSpc>
            </a:pPr>
            <a:r>
              <a:rPr lang="en-US" b="1" dirty="0">
                <a:solidFill>
                  <a:schemeClr val="tx1"/>
                </a:solidFill>
              </a:rPr>
              <a:t>PERFORMANCE</a:t>
            </a:r>
          </a:p>
          <a:p>
            <a:pPr>
              <a:lnSpc>
                <a:spcPct val="150000"/>
              </a:lnSpc>
            </a:pPr>
            <a:r>
              <a:rPr lang="en-US" b="1" dirty="0">
                <a:solidFill>
                  <a:schemeClr val="tx1"/>
                </a:solidFill>
              </a:rPr>
              <a:t>UAT</a:t>
            </a:r>
          </a:p>
          <a:p>
            <a:pPr>
              <a:lnSpc>
                <a:spcPct val="150000"/>
              </a:lnSpc>
            </a:pPr>
            <a:r>
              <a:rPr lang="en-US" b="1" dirty="0">
                <a:solidFill>
                  <a:schemeClr val="tx1"/>
                </a:solidFill>
              </a:rPr>
              <a:t>STAGING</a:t>
            </a:r>
          </a:p>
          <a:p>
            <a:pPr>
              <a:lnSpc>
                <a:spcPct val="150000"/>
              </a:lnSpc>
            </a:pPr>
            <a:r>
              <a:rPr lang="en-US" b="1" dirty="0">
                <a:solidFill>
                  <a:schemeClr val="tx1"/>
                </a:solidFill>
              </a:rPr>
              <a:t>MONITORING</a:t>
            </a:r>
          </a:p>
          <a:p>
            <a:pPr>
              <a:lnSpc>
                <a:spcPct val="150000"/>
              </a:lnSpc>
            </a:pPr>
            <a:r>
              <a:rPr lang="en-US" b="1" dirty="0">
                <a:solidFill>
                  <a:schemeClr val="tx1"/>
                </a:solidFill>
              </a:rPr>
              <a:t>ALERTS</a:t>
            </a:r>
          </a:p>
          <a:p>
            <a:pPr>
              <a:lnSpc>
                <a:spcPct val="150000"/>
              </a:lnSpc>
            </a:pPr>
            <a:r>
              <a:rPr lang="en-US" b="1" dirty="0">
                <a:solidFill>
                  <a:schemeClr val="tx1"/>
                </a:solidFill>
              </a:rPr>
              <a:t>PROVISION</a:t>
            </a:r>
          </a:p>
          <a:p>
            <a:pPr>
              <a:lnSpc>
                <a:spcPct val="150000"/>
              </a:lnSpc>
            </a:pPr>
            <a:r>
              <a:rPr lang="en-US" b="1" dirty="0">
                <a:solidFill>
                  <a:schemeClr val="tx1"/>
                </a:solidFill>
              </a:rPr>
              <a:t>CONFIGURE</a:t>
            </a:r>
          </a:p>
          <a:p>
            <a:pPr>
              <a:lnSpc>
                <a:spcPct val="150000"/>
              </a:lnSpc>
            </a:pPr>
            <a:r>
              <a:rPr lang="en-US" b="1" dirty="0">
                <a:solidFill>
                  <a:schemeClr val="tx1"/>
                </a:solidFill>
              </a:rPr>
              <a:t>INSTALL</a:t>
            </a:r>
          </a:p>
          <a:p>
            <a:endParaRPr lang="en-US" dirty="0">
              <a:solidFill>
                <a:schemeClr val="tx1"/>
              </a:solidFill>
            </a:endParaRPr>
          </a:p>
        </p:txBody>
      </p:sp>
    </p:spTree>
    <p:extLst>
      <p:ext uri="{BB962C8B-B14F-4D97-AF65-F5344CB8AC3E}">
        <p14:creationId xmlns:p14="http://schemas.microsoft.com/office/powerpoint/2010/main" val="4917629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526473" y="1328090"/>
            <a:ext cx="3480627" cy="1938861"/>
          </a:xfrm>
          <a:prstGeom prst="rect">
            <a:avLst/>
          </a:prstGeom>
          <a:noFill/>
          <a:ln w="9525" cap="flat" cmpd="sng">
            <a:solidFill>
              <a:srgbClr val="595959"/>
            </a:solidFill>
            <a:prstDash val="solid"/>
            <a:round/>
            <a:headEnd type="none" w="med" len="med"/>
            <a:tailEnd type="none" w="med" len="med"/>
          </a:ln>
        </p:spPr>
      </p:pic>
      <p:sp>
        <p:nvSpPr>
          <p:cNvPr id="107" name="Shape 107"/>
          <p:cNvSpPr txBox="1"/>
          <p:nvPr/>
        </p:nvSpPr>
        <p:spPr>
          <a:xfrm>
            <a:off x="526473" y="3266961"/>
            <a:ext cx="3480626" cy="447790"/>
          </a:xfrm>
          <a:prstGeom prst="rect">
            <a:avLst/>
          </a:prstGeom>
          <a:noFill/>
          <a:ln>
            <a:noFill/>
          </a:ln>
        </p:spPr>
        <p:txBody>
          <a:bodyPr lIns="91425" tIns="91425" rIns="91425" bIns="91425" anchor="t" anchorCtr="0">
            <a:noAutofit/>
          </a:bodyPr>
          <a:lstStyle/>
          <a:p>
            <a:pPr lvl="0" algn="ctr">
              <a:spcBef>
                <a:spcPts val="0"/>
              </a:spcBef>
              <a:buNone/>
            </a:pPr>
            <a:r>
              <a:rPr lang="en-US" dirty="0">
                <a:solidFill>
                  <a:schemeClr val="tx1"/>
                </a:solidFill>
              </a:rPr>
              <a:t>Automated</a:t>
            </a:r>
          </a:p>
        </p:txBody>
      </p:sp>
      <p:pic>
        <p:nvPicPr>
          <p:cNvPr id="108" name="Shape 108"/>
          <p:cNvPicPr preferRelativeResize="0"/>
          <p:nvPr/>
        </p:nvPicPr>
        <p:blipFill>
          <a:blip r:embed="rId4">
            <a:alphaModFix/>
          </a:blip>
          <a:stretch>
            <a:fillRect/>
          </a:stretch>
        </p:blipFill>
        <p:spPr>
          <a:xfrm>
            <a:off x="4360649" y="1328090"/>
            <a:ext cx="3466052" cy="1938861"/>
          </a:xfrm>
          <a:prstGeom prst="rect">
            <a:avLst/>
          </a:prstGeom>
          <a:noFill/>
          <a:ln w="9525" cap="flat" cmpd="sng">
            <a:solidFill>
              <a:srgbClr val="595959"/>
            </a:solidFill>
            <a:prstDash val="solid"/>
            <a:round/>
            <a:headEnd type="none" w="med" len="med"/>
            <a:tailEnd type="none" w="med" len="med"/>
          </a:ln>
        </p:spPr>
      </p:pic>
      <p:sp>
        <p:nvSpPr>
          <p:cNvPr id="109" name="Shape 109"/>
          <p:cNvSpPr txBox="1"/>
          <p:nvPr/>
        </p:nvSpPr>
        <p:spPr>
          <a:xfrm>
            <a:off x="4360649" y="3266961"/>
            <a:ext cx="3466052" cy="447790"/>
          </a:xfrm>
          <a:prstGeom prst="rect">
            <a:avLst/>
          </a:prstGeom>
          <a:noFill/>
          <a:ln>
            <a:noFill/>
          </a:ln>
        </p:spPr>
        <p:txBody>
          <a:bodyPr lIns="91425" tIns="91425" rIns="91425" bIns="91425" anchor="t" anchorCtr="0">
            <a:noAutofit/>
          </a:bodyPr>
          <a:lstStyle/>
          <a:p>
            <a:pPr lvl="0" algn="ctr">
              <a:spcBef>
                <a:spcPts val="0"/>
              </a:spcBef>
              <a:buNone/>
            </a:pPr>
            <a:r>
              <a:rPr lang="en-US" dirty="0">
                <a:solidFill>
                  <a:schemeClr val="tx1"/>
                </a:solidFill>
              </a:rPr>
              <a:t>Available On-Demand</a:t>
            </a:r>
          </a:p>
        </p:txBody>
      </p:sp>
      <p:pic>
        <p:nvPicPr>
          <p:cNvPr id="110" name="Shape 110"/>
          <p:cNvPicPr preferRelativeResize="0"/>
          <p:nvPr/>
        </p:nvPicPr>
        <p:blipFill>
          <a:blip r:embed="rId5">
            <a:alphaModFix/>
          </a:blip>
          <a:stretch>
            <a:fillRect/>
          </a:stretch>
        </p:blipFill>
        <p:spPr>
          <a:xfrm>
            <a:off x="526473" y="3955297"/>
            <a:ext cx="3480625" cy="1952955"/>
          </a:xfrm>
          <a:prstGeom prst="rect">
            <a:avLst/>
          </a:prstGeom>
          <a:noFill/>
          <a:ln w="9525" cap="flat" cmpd="sng">
            <a:solidFill>
              <a:srgbClr val="595959"/>
            </a:solidFill>
            <a:prstDash val="solid"/>
            <a:round/>
            <a:headEnd type="none" w="med" len="med"/>
            <a:tailEnd type="none" w="med" len="med"/>
          </a:ln>
        </p:spPr>
      </p:pic>
      <p:sp>
        <p:nvSpPr>
          <p:cNvPr id="111" name="Shape 111"/>
          <p:cNvSpPr txBox="1"/>
          <p:nvPr/>
        </p:nvSpPr>
        <p:spPr>
          <a:xfrm>
            <a:off x="526473" y="5914757"/>
            <a:ext cx="3480625" cy="407450"/>
          </a:xfrm>
          <a:prstGeom prst="rect">
            <a:avLst/>
          </a:prstGeom>
          <a:noFill/>
          <a:ln>
            <a:noFill/>
          </a:ln>
        </p:spPr>
        <p:txBody>
          <a:bodyPr lIns="91425" tIns="91425" rIns="91425" bIns="91425" anchor="t" anchorCtr="0">
            <a:noAutofit/>
          </a:bodyPr>
          <a:lstStyle/>
          <a:p>
            <a:pPr lvl="0" algn="ctr">
              <a:spcBef>
                <a:spcPts val="0"/>
              </a:spcBef>
              <a:buNone/>
            </a:pPr>
            <a:r>
              <a:rPr lang="en-US" dirty="0">
                <a:solidFill>
                  <a:schemeClr val="tx1"/>
                </a:solidFill>
              </a:rPr>
              <a:t>Secure </a:t>
            </a:r>
          </a:p>
        </p:txBody>
      </p:sp>
      <p:pic>
        <p:nvPicPr>
          <p:cNvPr id="112" name="Shape 112"/>
          <p:cNvPicPr preferRelativeResize="0"/>
          <p:nvPr/>
        </p:nvPicPr>
        <p:blipFill>
          <a:blip r:embed="rId6">
            <a:alphaModFix/>
          </a:blip>
          <a:stretch>
            <a:fillRect/>
          </a:stretch>
        </p:blipFill>
        <p:spPr>
          <a:xfrm>
            <a:off x="4360649" y="3955297"/>
            <a:ext cx="3451546" cy="1952927"/>
          </a:xfrm>
          <a:prstGeom prst="rect">
            <a:avLst/>
          </a:prstGeom>
          <a:noFill/>
          <a:ln w="9525" cap="flat" cmpd="sng">
            <a:solidFill>
              <a:srgbClr val="595959"/>
            </a:solidFill>
            <a:prstDash val="solid"/>
            <a:round/>
            <a:headEnd type="none" w="med" len="med"/>
            <a:tailEnd type="none" w="med" len="med"/>
          </a:ln>
        </p:spPr>
      </p:pic>
      <p:sp>
        <p:nvSpPr>
          <p:cNvPr id="113" name="Shape 113"/>
          <p:cNvSpPr txBox="1"/>
          <p:nvPr/>
        </p:nvSpPr>
        <p:spPr>
          <a:xfrm>
            <a:off x="4360649" y="5914758"/>
            <a:ext cx="3466052" cy="407450"/>
          </a:xfrm>
          <a:prstGeom prst="rect">
            <a:avLst/>
          </a:prstGeom>
          <a:noFill/>
          <a:ln>
            <a:noFill/>
          </a:ln>
        </p:spPr>
        <p:txBody>
          <a:bodyPr lIns="91425" tIns="91425" rIns="91425" bIns="91425" anchor="t" anchorCtr="0">
            <a:noAutofit/>
          </a:bodyPr>
          <a:lstStyle/>
          <a:p>
            <a:pPr lvl="0" algn="ctr">
              <a:spcBef>
                <a:spcPts val="0"/>
              </a:spcBef>
              <a:buNone/>
            </a:pPr>
            <a:r>
              <a:rPr lang="en-US" dirty="0">
                <a:solidFill>
                  <a:schemeClr val="tx1"/>
                </a:solidFill>
              </a:rPr>
              <a:t>Highly Available</a:t>
            </a:r>
          </a:p>
        </p:txBody>
      </p:sp>
      <p:pic>
        <p:nvPicPr>
          <p:cNvPr id="114" name="Shape 114"/>
          <p:cNvPicPr preferRelativeResize="0"/>
          <p:nvPr/>
        </p:nvPicPr>
        <p:blipFill>
          <a:blip r:embed="rId7">
            <a:alphaModFix/>
          </a:blip>
          <a:stretch>
            <a:fillRect/>
          </a:stretch>
        </p:blipFill>
        <p:spPr>
          <a:xfrm>
            <a:off x="8233125" y="3955297"/>
            <a:ext cx="3446257" cy="1949935"/>
          </a:xfrm>
          <a:prstGeom prst="rect">
            <a:avLst/>
          </a:prstGeom>
          <a:noFill/>
          <a:ln w="9525" cap="flat" cmpd="sng">
            <a:solidFill>
              <a:srgbClr val="595959"/>
            </a:solidFill>
            <a:prstDash val="solid"/>
            <a:round/>
            <a:headEnd type="none" w="med" len="med"/>
            <a:tailEnd type="none" w="med" len="med"/>
          </a:ln>
        </p:spPr>
      </p:pic>
      <p:sp>
        <p:nvSpPr>
          <p:cNvPr id="115" name="Shape 115"/>
          <p:cNvSpPr txBox="1"/>
          <p:nvPr/>
        </p:nvSpPr>
        <p:spPr>
          <a:xfrm>
            <a:off x="8233125" y="5914757"/>
            <a:ext cx="3446257" cy="407450"/>
          </a:xfrm>
          <a:prstGeom prst="rect">
            <a:avLst/>
          </a:prstGeom>
          <a:noFill/>
          <a:ln>
            <a:noFill/>
          </a:ln>
        </p:spPr>
        <p:txBody>
          <a:bodyPr lIns="91425" tIns="91425" rIns="91425" bIns="91425" anchor="t" anchorCtr="0">
            <a:noAutofit/>
          </a:bodyPr>
          <a:lstStyle/>
          <a:p>
            <a:pPr lvl="0" algn="ctr">
              <a:spcBef>
                <a:spcPts val="0"/>
              </a:spcBef>
              <a:buNone/>
            </a:pPr>
            <a:r>
              <a:rPr lang="en-US" dirty="0">
                <a:solidFill>
                  <a:schemeClr val="tx1"/>
                </a:solidFill>
              </a:rPr>
              <a:t>Automated Backups</a:t>
            </a:r>
          </a:p>
        </p:txBody>
      </p:sp>
      <p:pic>
        <p:nvPicPr>
          <p:cNvPr id="116" name="Shape 116"/>
          <p:cNvPicPr preferRelativeResize="0"/>
          <p:nvPr/>
        </p:nvPicPr>
        <p:blipFill>
          <a:blip r:embed="rId8">
            <a:alphaModFix/>
          </a:blip>
          <a:stretch>
            <a:fillRect/>
          </a:stretch>
        </p:blipFill>
        <p:spPr>
          <a:xfrm>
            <a:off x="8233125" y="1328090"/>
            <a:ext cx="3480630" cy="1938871"/>
          </a:xfrm>
          <a:prstGeom prst="rect">
            <a:avLst/>
          </a:prstGeom>
          <a:noFill/>
          <a:ln w="9525" cap="flat" cmpd="sng">
            <a:solidFill>
              <a:srgbClr val="595959"/>
            </a:solidFill>
            <a:prstDash val="solid"/>
            <a:round/>
            <a:headEnd type="none" w="med" len="med"/>
            <a:tailEnd type="none" w="med" len="med"/>
          </a:ln>
        </p:spPr>
      </p:pic>
      <p:sp>
        <p:nvSpPr>
          <p:cNvPr id="117" name="Shape 117"/>
          <p:cNvSpPr txBox="1"/>
          <p:nvPr/>
        </p:nvSpPr>
        <p:spPr>
          <a:xfrm>
            <a:off x="8233125" y="3266961"/>
            <a:ext cx="3480630" cy="447790"/>
          </a:xfrm>
          <a:prstGeom prst="rect">
            <a:avLst/>
          </a:prstGeom>
          <a:noFill/>
          <a:ln>
            <a:noFill/>
          </a:ln>
        </p:spPr>
        <p:txBody>
          <a:bodyPr lIns="91425" tIns="91425" rIns="91425" bIns="91425" anchor="t" anchorCtr="0">
            <a:noAutofit/>
          </a:bodyPr>
          <a:lstStyle/>
          <a:p>
            <a:pPr lvl="0" algn="ctr">
              <a:spcBef>
                <a:spcPts val="0"/>
              </a:spcBef>
              <a:buNone/>
            </a:pPr>
            <a:r>
              <a:rPr lang="en-US" dirty="0">
                <a:solidFill>
                  <a:schemeClr val="tx1"/>
                </a:solidFill>
              </a:rPr>
              <a:t>Elastically Scalable</a:t>
            </a:r>
          </a:p>
        </p:txBody>
      </p:sp>
      <p:sp>
        <p:nvSpPr>
          <p:cNvPr id="118" name="Shape 118"/>
          <p:cNvSpPr txBox="1">
            <a:spLocks noGrp="1"/>
          </p:cNvSpPr>
          <p:nvPr>
            <p:ph type="title"/>
          </p:nvPr>
        </p:nvSpPr>
        <p:spPr/>
        <p:txBody>
          <a:bodyPr/>
          <a:lstStyle/>
          <a:p>
            <a:pPr lvl="0"/>
            <a:r>
              <a:rPr lang="en-US" dirty="0">
                <a:sym typeface="Arial Black"/>
              </a:rPr>
              <a:t>Database as a </a:t>
            </a:r>
            <a:r>
              <a:rPr lang="en-US" dirty="0" smtClean="0">
                <a:sym typeface="Arial Black"/>
              </a:rPr>
              <a:t>service </a:t>
            </a:r>
            <a:r>
              <a:rPr lang="en-US" dirty="0">
                <a:sym typeface="Arial Black"/>
              </a:rPr>
              <a:t>for MongoDB</a:t>
            </a:r>
          </a:p>
        </p:txBody>
      </p:sp>
    </p:spTree>
    <p:extLst>
      <p:ext uri="{BB962C8B-B14F-4D97-AF65-F5344CB8AC3E}">
        <p14:creationId xmlns:p14="http://schemas.microsoft.com/office/powerpoint/2010/main" val="1543650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6394028" cy="359664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101" y="0"/>
            <a:ext cx="6381900" cy="3596640"/>
          </a:xfrm>
          <a:prstGeom prst="rect">
            <a:avLst/>
          </a:prstGeom>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2249" y="3792818"/>
            <a:ext cx="4899751" cy="3065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63236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9" name="Shape 69"/>
          <p:cNvSpPr txBox="1"/>
          <p:nvPr/>
        </p:nvSpPr>
        <p:spPr>
          <a:xfrm>
            <a:off x="6477000" y="1447167"/>
            <a:ext cx="4912458" cy="4466982"/>
          </a:xfrm>
          <a:prstGeom prst="rect">
            <a:avLst/>
          </a:prstGeom>
          <a:noFill/>
          <a:ln>
            <a:noFill/>
          </a:ln>
        </p:spPr>
        <p:txBody>
          <a:bodyPr lIns="121900" tIns="121900" rIns="121900" bIns="121900" anchor="t" anchorCtr="0">
            <a:noAutofit/>
          </a:bodyPr>
          <a:lstStyle/>
          <a:p>
            <a:r>
              <a:rPr lang="en" sz="2000" dirty="0">
                <a:solidFill>
                  <a:schemeClr val="tx1"/>
                </a:solidFill>
                <a:latin typeface="Arial" charset="0"/>
                <a:ea typeface="Arial" charset="0"/>
                <a:cs typeface="Arial" charset="0"/>
                <a:sym typeface="Helvetica Neue"/>
              </a:rPr>
              <a:t>Fully managed MongoDB </a:t>
            </a:r>
            <a:r>
              <a:rPr lang="en" sz="2000" dirty="0" smtClean="0">
                <a:solidFill>
                  <a:schemeClr val="tx1"/>
                </a:solidFill>
                <a:latin typeface="Arial" charset="0"/>
                <a:ea typeface="Arial" charset="0"/>
                <a:cs typeface="Arial" charset="0"/>
                <a:sym typeface="Helvetica Neue"/>
              </a:rPr>
              <a:t>clusters</a:t>
            </a:r>
            <a:endParaRPr lang="en" sz="2000" dirty="0">
              <a:solidFill>
                <a:schemeClr val="tx1"/>
              </a:solidFill>
              <a:latin typeface="Arial" charset="0"/>
              <a:ea typeface="Arial" charset="0"/>
              <a:cs typeface="Arial" charset="0"/>
              <a:sym typeface="Helvetica Neue"/>
            </a:endParaRPr>
          </a:p>
          <a:p>
            <a:endParaRPr sz="2000" dirty="0">
              <a:solidFill>
                <a:schemeClr val="tx1"/>
              </a:solidFill>
              <a:latin typeface="Arial" charset="0"/>
              <a:ea typeface="Arial" charset="0"/>
              <a:cs typeface="Arial" charset="0"/>
              <a:sym typeface="Helvetica Neue"/>
            </a:endParaRPr>
          </a:p>
          <a:p>
            <a:r>
              <a:rPr lang="en" sz="2000" dirty="0">
                <a:solidFill>
                  <a:schemeClr val="tx1"/>
                </a:solidFill>
                <a:latin typeface="Arial" charset="0"/>
                <a:ea typeface="Arial" charset="0"/>
                <a:cs typeface="Arial" charset="0"/>
                <a:sym typeface="Helvetica Neue"/>
              </a:rPr>
              <a:t>Customer only needs to choose the shape and size of the </a:t>
            </a:r>
            <a:r>
              <a:rPr lang="en" sz="2000" dirty="0" smtClean="0">
                <a:solidFill>
                  <a:schemeClr val="tx1"/>
                </a:solidFill>
                <a:latin typeface="Arial" charset="0"/>
                <a:ea typeface="Arial" charset="0"/>
                <a:cs typeface="Arial" charset="0"/>
                <a:sym typeface="Helvetica Neue"/>
              </a:rPr>
              <a:t>cluster</a:t>
            </a:r>
            <a:endParaRPr lang="en" sz="2000" dirty="0">
              <a:solidFill>
                <a:schemeClr val="tx1"/>
              </a:solidFill>
              <a:latin typeface="Arial" charset="0"/>
              <a:ea typeface="Arial" charset="0"/>
              <a:cs typeface="Arial" charset="0"/>
              <a:sym typeface="Helvetica Neue"/>
            </a:endParaRPr>
          </a:p>
          <a:p>
            <a:endParaRPr sz="2000" dirty="0">
              <a:solidFill>
                <a:schemeClr val="tx1"/>
              </a:solidFill>
              <a:latin typeface="Arial" charset="0"/>
              <a:ea typeface="Arial" charset="0"/>
              <a:cs typeface="Arial" charset="0"/>
              <a:sym typeface="Helvetica Neue"/>
            </a:endParaRPr>
          </a:p>
          <a:p>
            <a:pPr marL="339725" indent="-339725">
              <a:lnSpc>
                <a:spcPct val="150000"/>
              </a:lnSpc>
              <a:buSzPct val="75000"/>
              <a:buFont typeface="Helvetica Neue"/>
              <a:buChar char="●"/>
            </a:pPr>
            <a:r>
              <a:rPr lang="en" sz="2000" dirty="0">
                <a:solidFill>
                  <a:schemeClr val="tx1"/>
                </a:solidFill>
                <a:latin typeface="Arial" charset="0"/>
                <a:ea typeface="Arial" charset="0"/>
                <a:cs typeface="Arial" charset="0"/>
                <a:sym typeface="Helvetica Neue"/>
              </a:rPr>
              <a:t>Instance size (CPU and RAM)</a:t>
            </a:r>
          </a:p>
          <a:p>
            <a:pPr marL="339725" indent="-339725">
              <a:lnSpc>
                <a:spcPct val="150000"/>
              </a:lnSpc>
              <a:buSzPct val="75000"/>
              <a:buFont typeface="Helvetica Neue"/>
              <a:buChar char="●"/>
            </a:pPr>
            <a:r>
              <a:rPr lang="en" sz="2000" dirty="0">
                <a:solidFill>
                  <a:schemeClr val="tx1"/>
                </a:solidFill>
                <a:latin typeface="Arial" charset="0"/>
                <a:ea typeface="Arial" charset="0"/>
                <a:cs typeface="Arial" charset="0"/>
                <a:sym typeface="Helvetica Neue"/>
              </a:rPr>
              <a:t>Replication factor</a:t>
            </a:r>
          </a:p>
          <a:p>
            <a:pPr marL="339725" indent="-339725">
              <a:lnSpc>
                <a:spcPct val="150000"/>
              </a:lnSpc>
              <a:buSzPct val="75000"/>
              <a:buFont typeface="Helvetica Neue"/>
              <a:buChar char="●"/>
            </a:pPr>
            <a:r>
              <a:rPr lang="en" sz="2000" dirty="0">
                <a:solidFill>
                  <a:schemeClr val="tx1"/>
                </a:solidFill>
                <a:latin typeface="Arial" charset="0"/>
                <a:ea typeface="Arial" charset="0"/>
                <a:cs typeface="Arial" charset="0"/>
                <a:sym typeface="Helvetica Neue"/>
              </a:rPr>
              <a:t>Number of shards</a:t>
            </a:r>
          </a:p>
          <a:p>
            <a:pPr marL="339725" indent="-339725">
              <a:lnSpc>
                <a:spcPct val="150000"/>
              </a:lnSpc>
              <a:buSzPct val="75000"/>
              <a:buFont typeface="Helvetica Neue"/>
              <a:buChar char="●"/>
            </a:pPr>
            <a:r>
              <a:rPr lang="en" sz="2000" dirty="0">
                <a:solidFill>
                  <a:schemeClr val="tx1"/>
                </a:solidFill>
                <a:latin typeface="Arial" charset="0"/>
                <a:ea typeface="Arial" charset="0"/>
                <a:cs typeface="Arial" charset="0"/>
                <a:sym typeface="Helvetica Neue"/>
              </a:rPr>
              <a:t>Disk space</a:t>
            </a:r>
          </a:p>
          <a:p>
            <a:pPr marL="339725" indent="-339725">
              <a:lnSpc>
                <a:spcPct val="150000"/>
              </a:lnSpc>
              <a:buSzPct val="75000"/>
              <a:buFont typeface="Helvetica Neue"/>
              <a:buChar char="●"/>
            </a:pPr>
            <a:r>
              <a:rPr lang="en" sz="2000" dirty="0">
                <a:solidFill>
                  <a:schemeClr val="tx1"/>
                </a:solidFill>
                <a:latin typeface="Arial" charset="0"/>
                <a:ea typeface="Arial" charset="0"/>
                <a:cs typeface="Arial" charset="0"/>
                <a:sym typeface="Helvetica Neue"/>
              </a:rPr>
              <a:t>Disk speed</a:t>
            </a:r>
          </a:p>
        </p:txBody>
      </p:sp>
      <p:sp>
        <p:nvSpPr>
          <p:cNvPr id="70" name="Shape 70"/>
          <p:cNvSpPr txBox="1"/>
          <p:nvPr/>
        </p:nvSpPr>
        <p:spPr>
          <a:xfrm>
            <a:off x="1439967" y="2888900"/>
            <a:ext cx="3959600" cy="396800"/>
          </a:xfrm>
          <a:prstGeom prst="rect">
            <a:avLst/>
          </a:prstGeom>
          <a:noFill/>
          <a:ln>
            <a:noFill/>
          </a:ln>
        </p:spPr>
        <p:txBody>
          <a:bodyPr lIns="121900" tIns="121900" rIns="121900" bIns="121900" anchor="t" anchorCtr="0">
            <a:noAutofit/>
          </a:bodyPr>
          <a:lstStyle/>
          <a:p>
            <a:r>
              <a:rPr lang="en" sz="1867">
                <a:solidFill>
                  <a:srgbClr val="B7B7B7"/>
                </a:solidFill>
              </a:rPr>
              <a:t>Screenshot of create dialog</a:t>
            </a:r>
          </a:p>
        </p:txBody>
      </p:sp>
      <p:pic>
        <p:nvPicPr>
          <p:cNvPr id="71" name="Shape 71"/>
          <p:cNvPicPr preferRelativeResize="0"/>
          <p:nvPr/>
        </p:nvPicPr>
        <p:blipFill>
          <a:blip r:embed="rId3">
            <a:alphaModFix/>
          </a:blip>
          <a:stretch>
            <a:fillRect/>
          </a:stretch>
        </p:blipFill>
        <p:spPr>
          <a:xfrm>
            <a:off x="579897" y="1534885"/>
            <a:ext cx="5679739" cy="4598179"/>
          </a:xfrm>
          <a:prstGeom prst="rect">
            <a:avLst/>
          </a:prstGeom>
          <a:noFill/>
          <a:ln>
            <a:noFill/>
          </a:ln>
        </p:spPr>
      </p:pic>
      <p:sp>
        <p:nvSpPr>
          <p:cNvPr id="8" name="Shape 118"/>
          <p:cNvSpPr txBox="1">
            <a:spLocks noGrp="1"/>
          </p:cNvSpPr>
          <p:nvPr>
            <p:ph type="title"/>
          </p:nvPr>
        </p:nvSpPr>
        <p:spPr>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2"/>
              </a:buClr>
              <a:buSzPct val="25000"/>
              <a:buFont typeface="Arial Black"/>
              <a:buNone/>
            </a:pPr>
            <a:r>
              <a:rPr lang="en-US" sz="3730" i="0" u="none" strike="noStrike" cap="none" dirty="0">
                <a:latin typeface="+mj-lt"/>
                <a:ea typeface="Arial Black"/>
                <a:cs typeface="Arial Black"/>
                <a:sym typeface="Arial Black"/>
              </a:rPr>
              <a:t>Cluster </a:t>
            </a:r>
            <a:r>
              <a:rPr lang="en-US" sz="3730" i="0" u="none" strike="noStrike" cap="none" dirty="0" smtClean="0">
                <a:latin typeface="+mj-lt"/>
                <a:ea typeface="Arial Black"/>
                <a:cs typeface="Arial Black"/>
                <a:sym typeface="Arial Black"/>
              </a:rPr>
              <a:t>features</a:t>
            </a:r>
            <a:endParaRPr lang="en-US" sz="3730" i="0" u="none" strike="noStrike" cap="none" dirty="0">
              <a:latin typeface="+mj-lt"/>
              <a:ea typeface="Arial Black"/>
              <a:cs typeface="Arial Black"/>
              <a:sym typeface="Arial Black"/>
            </a:endParaRPr>
          </a:p>
        </p:txBody>
      </p:sp>
    </p:spTree>
    <p:extLst>
      <p:ext uri="{BB962C8B-B14F-4D97-AF65-F5344CB8AC3E}">
        <p14:creationId xmlns:p14="http://schemas.microsoft.com/office/powerpoint/2010/main" val="15093169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Shape 77"/>
          <p:cNvSpPr txBox="1"/>
          <p:nvPr/>
        </p:nvSpPr>
        <p:spPr>
          <a:xfrm>
            <a:off x="6584006" y="506404"/>
            <a:ext cx="5607993" cy="6351595"/>
          </a:xfrm>
          <a:prstGeom prst="rect">
            <a:avLst/>
          </a:prstGeom>
          <a:noFill/>
          <a:ln>
            <a:noFill/>
          </a:ln>
        </p:spPr>
        <p:txBody>
          <a:bodyPr lIns="121900" tIns="121900" rIns="121900" bIns="121900" anchor="t" anchorCtr="0">
            <a:noAutofit/>
          </a:bodyPr>
          <a:lstStyle/>
          <a:p>
            <a:pPr>
              <a:lnSpc>
                <a:spcPct val="150000"/>
              </a:lnSpc>
              <a:buClr>
                <a:schemeClr val="dk1"/>
              </a:buClr>
              <a:buSzPct val="68750"/>
            </a:pPr>
            <a:r>
              <a:rPr lang="en-US" sz="2400" dirty="0">
                <a:solidFill>
                  <a:schemeClr val="tx1"/>
                </a:solidFill>
                <a:latin typeface="+mj-lt"/>
                <a:ea typeface="Helvetica Neue"/>
                <a:cs typeface="Helvetica Neue"/>
                <a:sym typeface="Helvetica Neue"/>
              </a:rPr>
              <a:t>VPC </a:t>
            </a:r>
            <a:r>
              <a:rPr lang="en-US" sz="2400" dirty="0" smtClean="0">
                <a:solidFill>
                  <a:schemeClr val="tx1"/>
                </a:solidFill>
                <a:latin typeface="+mj-lt"/>
                <a:ea typeface="Helvetica Neue"/>
                <a:cs typeface="Helvetica Neue"/>
                <a:sym typeface="Helvetica Neue"/>
              </a:rPr>
              <a:t>peering</a:t>
            </a:r>
            <a:endParaRPr lang="en-US" sz="2400" dirty="0">
              <a:solidFill>
                <a:schemeClr val="tx1"/>
              </a:solidFill>
              <a:latin typeface="+mj-lt"/>
              <a:ea typeface="Helvetica Neue"/>
              <a:cs typeface="Helvetica Neue"/>
              <a:sym typeface="Helvetica Neue"/>
            </a:endParaRPr>
          </a:p>
          <a:p>
            <a:pPr>
              <a:lnSpc>
                <a:spcPct val="150000"/>
              </a:lnSpc>
              <a:buClr>
                <a:schemeClr val="dk1"/>
              </a:buClr>
              <a:buSzPct val="68750"/>
            </a:pPr>
            <a:r>
              <a:rPr lang="en" sz="2400" dirty="0" smtClean="0">
                <a:solidFill>
                  <a:schemeClr val="tx1"/>
                </a:solidFill>
                <a:latin typeface="+mj-lt"/>
                <a:ea typeface="Helvetica Neue"/>
                <a:cs typeface="Helvetica Neue"/>
                <a:sym typeface="Helvetica Neue"/>
              </a:rPr>
              <a:t>IP address whitelist</a:t>
            </a:r>
          </a:p>
          <a:p>
            <a:pPr>
              <a:lnSpc>
                <a:spcPct val="150000"/>
              </a:lnSpc>
            </a:pPr>
            <a:r>
              <a:rPr lang="en" sz="2400" dirty="0" smtClean="0">
                <a:solidFill>
                  <a:schemeClr val="tx1"/>
                </a:solidFill>
                <a:latin typeface="+mj-lt"/>
                <a:ea typeface="Helvetica Neue"/>
                <a:cs typeface="Helvetica Neue"/>
                <a:sym typeface="Helvetica Neue"/>
              </a:rPr>
              <a:t>SCRAM-SHA-1 </a:t>
            </a:r>
            <a:r>
              <a:rPr lang="en" sz="2400" dirty="0">
                <a:solidFill>
                  <a:schemeClr val="tx1"/>
                </a:solidFill>
                <a:latin typeface="+mj-lt"/>
                <a:ea typeface="Helvetica Neue"/>
                <a:cs typeface="Helvetica Neue"/>
                <a:sym typeface="Helvetica Neue"/>
              </a:rPr>
              <a:t>authentication</a:t>
            </a:r>
            <a:endParaRPr lang="en-US" sz="2400" dirty="0">
              <a:solidFill>
                <a:schemeClr val="tx1"/>
              </a:solidFill>
              <a:latin typeface="+mj-lt"/>
              <a:ea typeface="Helvetica Neue"/>
              <a:cs typeface="Helvetica Neue"/>
              <a:sym typeface="Helvetica Neue"/>
            </a:endParaRPr>
          </a:p>
          <a:p>
            <a:pPr>
              <a:lnSpc>
                <a:spcPct val="150000"/>
              </a:lnSpc>
            </a:pPr>
            <a:r>
              <a:rPr lang="en-US" sz="2400" dirty="0">
                <a:solidFill>
                  <a:schemeClr val="tx1"/>
                </a:solidFill>
                <a:latin typeface="+mj-lt"/>
                <a:ea typeface="Helvetica Neue"/>
                <a:cs typeface="Helvetica Neue"/>
                <a:sym typeface="Helvetica Neue"/>
              </a:rPr>
              <a:t>	</a:t>
            </a:r>
            <a:r>
              <a:rPr lang="en" sz="2400" dirty="0" err="1">
                <a:solidFill>
                  <a:schemeClr val="tx1"/>
                </a:solidFill>
                <a:latin typeface="+mj-lt"/>
                <a:ea typeface="Helvetica Neue"/>
                <a:cs typeface="Helvetica Neue"/>
                <a:sym typeface="Helvetica Neue"/>
              </a:rPr>
              <a:t>readWriteAnyDatabase</a:t>
            </a:r>
            <a:endParaRPr lang="en-US" sz="2400" dirty="0">
              <a:solidFill>
                <a:schemeClr val="tx1"/>
              </a:solidFill>
              <a:latin typeface="+mj-lt"/>
              <a:ea typeface="Helvetica Neue"/>
              <a:cs typeface="Helvetica Neue"/>
              <a:sym typeface="Helvetica Neue"/>
            </a:endParaRPr>
          </a:p>
          <a:p>
            <a:pPr>
              <a:lnSpc>
                <a:spcPct val="150000"/>
              </a:lnSpc>
            </a:pPr>
            <a:r>
              <a:rPr lang="en-US" sz="2400" dirty="0">
                <a:solidFill>
                  <a:schemeClr val="tx1"/>
                </a:solidFill>
                <a:latin typeface="+mj-lt"/>
                <a:ea typeface="Helvetica Neue"/>
                <a:cs typeface="Helvetica Neue"/>
                <a:sym typeface="Helvetica Neue"/>
              </a:rPr>
              <a:t>	</a:t>
            </a:r>
            <a:r>
              <a:rPr lang="en" sz="2400" dirty="0" err="1">
                <a:solidFill>
                  <a:schemeClr val="tx1"/>
                </a:solidFill>
                <a:latin typeface="+mj-lt"/>
                <a:ea typeface="Helvetica Neue"/>
                <a:cs typeface="Helvetica Neue"/>
                <a:sym typeface="Helvetica Neue"/>
              </a:rPr>
              <a:t>enableSharding</a:t>
            </a:r>
            <a:endParaRPr lang="en-US" sz="2400" dirty="0">
              <a:solidFill>
                <a:schemeClr val="tx1"/>
              </a:solidFill>
              <a:latin typeface="+mj-lt"/>
              <a:ea typeface="Helvetica Neue"/>
              <a:cs typeface="Helvetica Neue"/>
              <a:sym typeface="Helvetica Neue"/>
            </a:endParaRPr>
          </a:p>
          <a:p>
            <a:pPr>
              <a:lnSpc>
                <a:spcPct val="150000"/>
              </a:lnSpc>
            </a:pPr>
            <a:r>
              <a:rPr lang="en-US" sz="2400" dirty="0">
                <a:solidFill>
                  <a:schemeClr val="tx1"/>
                </a:solidFill>
                <a:latin typeface="+mj-lt"/>
                <a:ea typeface="Helvetica Neue"/>
                <a:cs typeface="Helvetica Neue"/>
                <a:sym typeface="Helvetica Neue"/>
              </a:rPr>
              <a:t>	</a:t>
            </a:r>
            <a:r>
              <a:rPr lang="en" sz="2400" dirty="0" err="1">
                <a:solidFill>
                  <a:schemeClr val="tx1"/>
                </a:solidFill>
                <a:latin typeface="+mj-lt"/>
                <a:ea typeface="Helvetica Neue"/>
                <a:cs typeface="Helvetica Neue"/>
                <a:sym typeface="Helvetica Neue"/>
              </a:rPr>
              <a:t>clusterMonitor</a:t>
            </a:r>
            <a:endParaRPr lang="en" sz="2400" dirty="0">
              <a:solidFill>
                <a:schemeClr val="tx1"/>
              </a:solidFill>
              <a:latin typeface="+mj-lt"/>
              <a:ea typeface="Helvetica Neue"/>
              <a:cs typeface="Helvetica Neue"/>
              <a:sym typeface="Helvetica Neue"/>
            </a:endParaRPr>
          </a:p>
          <a:p>
            <a:pPr>
              <a:lnSpc>
                <a:spcPct val="115000"/>
              </a:lnSpc>
            </a:pPr>
            <a:r>
              <a:rPr lang="en" sz="2400" dirty="0" smtClean="0">
                <a:solidFill>
                  <a:schemeClr val="tx1"/>
                </a:solidFill>
                <a:latin typeface="+mj-lt"/>
                <a:ea typeface="Helvetica Neue"/>
                <a:cs typeface="Helvetica Neue"/>
                <a:sym typeface="Helvetica Neue"/>
              </a:rPr>
              <a:t>SSL</a:t>
            </a:r>
            <a:endParaRPr lang="en-US" sz="2400" dirty="0">
              <a:solidFill>
                <a:schemeClr val="tx1"/>
              </a:solidFill>
              <a:latin typeface="+mj-lt"/>
              <a:ea typeface="Helvetica Neue"/>
              <a:cs typeface="Helvetica Neue"/>
              <a:sym typeface="Helvetica Neue"/>
            </a:endParaRPr>
          </a:p>
          <a:p>
            <a:pPr>
              <a:lnSpc>
                <a:spcPct val="115000"/>
              </a:lnSpc>
            </a:pPr>
            <a:r>
              <a:rPr lang="en-US" sz="2400" dirty="0">
                <a:solidFill>
                  <a:schemeClr val="tx1"/>
                </a:solidFill>
                <a:latin typeface="+mj-lt"/>
                <a:ea typeface="Helvetica Neue"/>
                <a:cs typeface="Helvetica Neue"/>
                <a:sym typeface="Helvetica Neue"/>
              </a:rPr>
              <a:t>	</a:t>
            </a:r>
            <a:r>
              <a:rPr lang="en" sz="2400" dirty="0">
                <a:solidFill>
                  <a:schemeClr val="tx1"/>
                </a:solidFill>
                <a:latin typeface="+mj-lt"/>
                <a:ea typeface="Helvetica Neue"/>
                <a:cs typeface="Helvetica Neue"/>
                <a:sym typeface="Helvetica Neue"/>
              </a:rPr>
              <a:t>Using well-known CA</a:t>
            </a:r>
            <a:endParaRPr lang="en-US" sz="2400" dirty="0">
              <a:solidFill>
                <a:schemeClr val="tx1"/>
              </a:solidFill>
              <a:latin typeface="+mj-lt"/>
              <a:ea typeface="Helvetica Neue"/>
              <a:cs typeface="Helvetica Neue"/>
              <a:sym typeface="Helvetica Neue"/>
            </a:endParaRPr>
          </a:p>
          <a:p>
            <a:pPr>
              <a:lnSpc>
                <a:spcPct val="115000"/>
              </a:lnSpc>
            </a:pPr>
            <a:r>
              <a:rPr lang="en-US" sz="2400" dirty="0">
                <a:solidFill>
                  <a:schemeClr val="tx1"/>
                </a:solidFill>
                <a:latin typeface="+mj-lt"/>
                <a:ea typeface="Helvetica Neue"/>
                <a:cs typeface="Helvetica Neue"/>
                <a:sym typeface="Helvetica Neue"/>
              </a:rPr>
              <a:t>	</a:t>
            </a:r>
            <a:r>
              <a:rPr lang="en" sz="2400" dirty="0">
                <a:solidFill>
                  <a:schemeClr val="tx1"/>
                </a:solidFill>
                <a:latin typeface="+mj-lt"/>
                <a:ea typeface="Helvetica Neue"/>
                <a:cs typeface="Helvetica Neue"/>
                <a:sym typeface="Helvetica Neue"/>
              </a:rPr>
              <a:t>Trust system CAs by default</a:t>
            </a:r>
          </a:p>
          <a:p>
            <a:pPr>
              <a:lnSpc>
                <a:spcPct val="150000"/>
              </a:lnSpc>
            </a:pPr>
            <a:endParaRPr sz="2000" b="1" dirty="0">
              <a:solidFill>
                <a:schemeClr val="tx1"/>
              </a:solidFill>
              <a:latin typeface="Helvetica Neue"/>
              <a:ea typeface="Helvetica Neue"/>
              <a:cs typeface="Helvetica Neue"/>
              <a:sym typeface="Helvetica Neue"/>
            </a:endParaRPr>
          </a:p>
        </p:txBody>
      </p:sp>
      <p:sp>
        <p:nvSpPr>
          <p:cNvPr id="78" name="Shape 78"/>
          <p:cNvSpPr txBox="1"/>
          <p:nvPr/>
        </p:nvSpPr>
        <p:spPr>
          <a:xfrm>
            <a:off x="1559667" y="2907367"/>
            <a:ext cx="2972000" cy="396800"/>
          </a:xfrm>
          <a:prstGeom prst="rect">
            <a:avLst/>
          </a:prstGeom>
          <a:noFill/>
          <a:ln>
            <a:noFill/>
          </a:ln>
        </p:spPr>
        <p:txBody>
          <a:bodyPr lIns="121900" tIns="121900" rIns="121900" bIns="121900" anchor="t" anchorCtr="0">
            <a:noAutofit/>
          </a:bodyPr>
          <a:lstStyle/>
          <a:p>
            <a:pPr algn="ctr"/>
            <a:endParaRPr sz="1867" dirty="0">
              <a:solidFill>
                <a:srgbClr val="B7B7B7"/>
              </a:solidFill>
            </a:endParaRPr>
          </a:p>
        </p:txBody>
      </p:sp>
      <p:pic>
        <p:nvPicPr>
          <p:cNvPr id="80" name="Shape 80"/>
          <p:cNvPicPr preferRelativeResize="0"/>
          <p:nvPr/>
        </p:nvPicPr>
        <p:blipFill rotWithShape="1">
          <a:blip r:embed="rId3">
            <a:alphaModFix/>
          </a:blip>
          <a:srcRect b="29348"/>
          <a:stretch/>
        </p:blipFill>
        <p:spPr>
          <a:xfrm>
            <a:off x="449052" y="1441837"/>
            <a:ext cx="4500197" cy="2282559"/>
          </a:xfrm>
          <a:prstGeom prst="rect">
            <a:avLst/>
          </a:prstGeom>
          <a:noFill/>
          <a:ln w="9525" cap="flat" cmpd="sng">
            <a:solidFill>
              <a:srgbClr val="CCCCCC"/>
            </a:solidFill>
            <a:prstDash val="solid"/>
            <a:round/>
            <a:headEnd type="none" w="med" len="med"/>
            <a:tailEnd type="none" w="med" len="med"/>
          </a:ln>
        </p:spPr>
      </p:pic>
      <p:pic>
        <p:nvPicPr>
          <p:cNvPr id="81" name="Shape 81"/>
          <p:cNvPicPr preferRelativeResize="0"/>
          <p:nvPr/>
        </p:nvPicPr>
        <p:blipFill>
          <a:blip r:embed="rId4">
            <a:alphaModFix/>
          </a:blip>
          <a:stretch>
            <a:fillRect/>
          </a:stretch>
        </p:blipFill>
        <p:spPr>
          <a:xfrm>
            <a:off x="1752752" y="3724396"/>
            <a:ext cx="4500197" cy="2367904"/>
          </a:xfrm>
          <a:prstGeom prst="rect">
            <a:avLst/>
          </a:prstGeom>
          <a:noFill/>
          <a:ln w="9525" cap="flat" cmpd="sng">
            <a:solidFill>
              <a:srgbClr val="CCCCCC"/>
            </a:solidFill>
            <a:prstDash val="solid"/>
            <a:round/>
            <a:headEnd type="none" w="med" len="med"/>
            <a:tailEnd type="none" w="med" len="med"/>
          </a:ln>
        </p:spPr>
      </p:pic>
      <p:sp>
        <p:nvSpPr>
          <p:cNvPr id="11" name="Shape 118"/>
          <p:cNvSpPr txBox="1">
            <a:spLocks noGrp="1"/>
          </p:cNvSpPr>
          <p:nvPr>
            <p:ph type="title"/>
          </p:nvPr>
        </p:nvSpPr>
        <p:spPr/>
        <p:txBody>
          <a:bodyPr/>
          <a:lstStyle/>
          <a:p>
            <a:pPr lvl="0"/>
            <a:r>
              <a:rPr lang="en-US" dirty="0">
                <a:sym typeface="Arial Black"/>
              </a:rPr>
              <a:t>Security </a:t>
            </a:r>
            <a:r>
              <a:rPr lang="en-US" dirty="0" smtClean="0">
                <a:sym typeface="Arial Black"/>
              </a:rPr>
              <a:t>features</a:t>
            </a:r>
            <a:endParaRPr lang="en-US" dirty="0">
              <a:sym typeface="Arial Black"/>
            </a:endParaRPr>
          </a:p>
        </p:txBody>
      </p:sp>
    </p:spTree>
    <p:extLst>
      <p:ext uri="{BB962C8B-B14F-4D97-AF65-F5344CB8AC3E}">
        <p14:creationId xmlns:p14="http://schemas.microsoft.com/office/powerpoint/2010/main" val="1139947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5" name="Group 4"/>
          <p:cNvGrpSpPr/>
          <p:nvPr/>
        </p:nvGrpSpPr>
        <p:grpSpPr>
          <a:xfrm>
            <a:off x="5090120" y="2450565"/>
            <a:ext cx="2011680" cy="2185835"/>
            <a:chOff x="5090120" y="2450565"/>
            <a:chExt cx="2011680" cy="2185835"/>
          </a:xfrm>
        </p:grpSpPr>
        <p:pic>
          <p:nvPicPr>
            <p:cNvPr id="93" name="Shape 93" descr="backup.png"/>
            <p:cNvPicPr preferRelativeResize="0"/>
            <p:nvPr/>
          </p:nvPicPr>
          <p:blipFill rotWithShape="1">
            <a:blip r:embed="rId3">
              <a:alphaModFix/>
            </a:blip>
            <a:srcRect/>
            <a:stretch/>
          </p:blipFill>
          <p:spPr>
            <a:xfrm>
              <a:off x="5486400" y="2450565"/>
              <a:ext cx="1219200" cy="1207200"/>
            </a:xfrm>
            <a:prstGeom prst="rect">
              <a:avLst/>
            </a:prstGeom>
            <a:noFill/>
            <a:ln>
              <a:noFill/>
            </a:ln>
          </p:spPr>
        </p:pic>
        <p:sp>
          <p:nvSpPr>
            <p:cNvPr id="96" name="Shape 96"/>
            <p:cNvSpPr txBox="1"/>
            <p:nvPr/>
          </p:nvSpPr>
          <p:spPr>
            <a:xfrm>
              <a:off x="5090120" y="4308000"/>
              <a:ext cx="2011680" cy="328400"/>
            </a:xfrm>
            <a:prstGeom prst="rect">
              <a:avLst/>
            </a:prstGeom>
            <a:noFill/>
            <a:ln>
              <a:noFill/>
            </a:ln>
          </p:spPr>
          <p:txBody>
            <a:bodyPr lIns="121900" tIns="60933" rIns="121900" bIns="60933" anchor="t" anchorCtr="0">
              <a:noAutofit/>
            </a:bodyPr>
            <a:lstStyle/>
            <a:p>
              <a:pPr algn="ctr">
                <a:buSzPct val="25000"/>
              </a:pPr>
              <a:r>
                <a:rPr lang="en" sz="2400" b="1" dirty="0">
                  <a:solidFill>
                    <a:schemeClr val="tx1"/>
                  </a:solidFill>
                  <a:latin typeface="Arial" charset="0"/>
                  <a:ea typeface="Arial" charset="0"/>
                  <a:cs typeface="Arial" charset="0"/>
                  <a:sym typeface="Helvetica Neue"/>
                </a:rPr>
                <a:t>Backup</a:t>
              </a:r>
            </a:p>
          </p:txBody>
        </p:sp>
      </p:grpSp>
      <p:grpSp>
        <p:nvGrpSpPr>
          <p:cNvPr id="6" name="Group 5"/>
          <p:cNvGrpSpPr/>
          <p:nvPr/>
        </p:nvGrpSpPr>
        <p:grpSpPr>
          <a:xfrm>
            <a:off x="8641060" y="2444565"/>
            <a:ext cx="2011680" cy="2191835"/>
            <a:chOff x="8641060" y="2444565"/>
            <a:chExt cx="2011680" cy="2191835"/>
          </a:xfrm>
        </p:grpSpPr>
        <p:pic>
          <p:nvPicPr>
            <p:cNvPr id="95" name="Shape 95" descr="robot.png"/>
            <p:cNvPicPr preferRelativeResize="0"/>
            <p:nvPr/>
          </p:nvPicPr>
          <p:blipFill rotWithShape="1">
            <a:blip r:embed="rId4">
              <a:alphaModFix/>
            </a:blip>
            <a:srcRect/>
            <a:stretch/>
          </p:blipFill>
          <p:spPr>
            <a:xfrm>
              <a:off x="9197100" y="2444565"/>
              <a:ext cx="899600" cy="1219200"/>
            </a:xfrm>
            <a:prstGeom prst="rect">
              <a:avLst/>
            </a:prstGeom>
            <a:noFill/>
            <a:ln>
              <a:noFill/>
            </a:ln>
          </p:spPr>
        </p:pic>
        <p:sp>
          <p:nvSpPr>
            <p:cNvPr id="97" name="Shape 97"/>
            <p:cNvSpPr txBox="1"/>
            <p:nvPr/>
          </p:nvSpPr>
          <p:spPr>
            <a:xfrm>
              <a:off x="8641060" y="4308000"/>
              <a:ext cx="2011680" cy="328400"/>
            </a:xfrm>
            <a:prstGeom prst="rect">
              <a:avLst/>
            </a:prstGeom>
            <a:noFill/>
            <a:ln>
              <a:noFill/>
            </a:ln>
          </p:spPr>
          <p:txBody>
            <a:bodyPr lIns="121900" tIns="60933" rIns="121900" bIns="60933" anchor="t" anchorCtr="0">
              <a:noAutofit/>
            </a:bodyPr>
            <a:lstStyle/>
            <a:p>
              <a:pPr algn="ctr">
                <a:buSzPct val="25000"/>
              </a:pPr>
              <a:r>
                <a:rPr lang="en" sz="2400" b="1" dirty="0">
                  <a:solidFill>
                    <a:schemeClr val="tx1"/>
                  </a:solidFill>
                  <a:latin typeface="Arial" charset="0"/>
                  <a:ea typeface="Arial" charset="0"/>
                  <a:cs typeface="Arial" charset="0"/>
                  <a:sym typeface="Helvetica Neue"/>
                </a:rPr>
                <a:t>Automation</a:t>
              </a:r>
            </a:p>
          </p:txBody>
        </p:sp>
      </p:grpSp>
      <p:grpSp>
        <p:nvGrpSpPr>
          <p:cNvPr id="4" name="Group 3"/>
          <p:cNvGrpSpPr/>
          <p:nvPr/>
        </p:nvGrpSpPr>
        <p:grpSpPr>
          <a:xfrm>
            <a:off x="1539260" y="2694565"/>
            <a:ext cx="2011600" cy="1941835"/>
            <a:chOff x="1539260" y="2694565"/>
            <a:chExt cx="2011600" cy="1941835"/>
          </a:xfrm>
        </p:grpSpPr>
        <p:pic>
          <p:nvPicPr>
            <p:cNvPr id="94" name="Shape 94" descr="monitoring.png"/>
            <p:cNvPicPr preferRelativeResize="0"/>
            <p:nvPr/>
          </p:nvPicPr>
          <p:blipFill rotWithShape="1">
            <a:blip r:embed="rId5">
              <a:alphaModFix/>
            </a:blip>
            <a:srcRect/>
            <a:stretch/>
          </p:blipFill>
          <p:spPr>
            <a:xfrm>
              <a:off x="1935460" y="2694565"/>
              <a:ext cx="1219200" cy="719200"/>
            </a:xfrm>
            <a:prstGeom prst="rect">
              <a:avLst/>
            </a:prstGeom>
            <a:noFill/>
            <a:ln>
              <a:noFill/>
            </a:ln>
          </p:spPr>
        </p:pic>
        <p:sp>
          <p:nvSpPr>
            <p:cNvPr id="98" name="Shape 98"/>
            <p:cNvSpPr txBox="1"/>
            <p:nvPr/>
          </p:nvSpPr>
          <p:spPr>
            <a:xfrm>
              <a:off x="1539260" y="4308000"/>
              <a:ext cx="2011600" cy="328400"/>
            </a:xfrm>
            <a:prstGeom prst="rect">
              <a:avLst/>
            </a:prstGeom>
            <a:noFill/>
            <a:ln>
              <a:noFill/>
            </a:ln>
          </p:spPr>
          <p:txBody>
            <a:bodyPr lIns="121900" tIns="60933" rIns="121900" bIns="60933" anchor="t" anchorCtr="0">
              <a:noAutofit/>
            </a:bodyPr>
            <a:lstStyle/>
            <a:p>
              <a:pPr algn="ctr">
                <a:buSzPct val="25000"/>
              </a:pPr>
              <a:r>
                <a:rPr lang="en" sz="2400" b="1" dirty="0">
                  <a:solidFill>
                    <a:schemeClr val="tx1"/>
                  </a:solidFill>
                  <a:latin typeface="Arial" charset="0"/>
                  <a:ea typeface="Arial" charset="0"/>
                  <a:cs typeface="Arial" charset="0"/>
                  <a:sym typeface="Helvetica Neue"/>
                </a:rPr>
                <a:t>Monitoring</a:t>
              </a:r>
            </a:p>
          </p:txBody>
        </p:sp>
      </p:grpSp>
      <p:sp>
        <p:nvSpPr>
          <p:cNvPr id="11" name="Shape 118"/>
          <p:cNvSpPr txBox="1">
            <a:spLocks noGrp="1"/>
          </p:cNvSpPr>
          <p:nvPr>
            <p:ph type="title"/>
          </p:nvPr>
        </p:nvSpPr>
        <p:spPr/>
        <p:txBody>
          <a:bodyPr/>
          <a:lstStyle/>
          <a:p>
            <a:pPr lvl="0"/>
            <a:r>
              <a:rPr lang="en-US" dirty="0">
                <a:sym typeface="Arial Black"/>
              </a:rPr>
              <a:t>Key components</a:t>
            </a:r>
          </a:p>
        </p:txBody>
      </p:sp>
    </p:spTree>
    <p:extLst>
      <p:ext uri="{BB962C8B-B14F-4D97-AF65-F5344CB8AC3E}">
        <p14:creationId xmlns:p14="http://schemas.microsoft.com/office/powerpoint/2010/main" val="113751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Shape 156"/>
          <p:cNvSpPr/>
          <p:nvPr/>
        </p:nvSpPr>
        <p:spPr>
          <a:xfrm>
            <a:off x="517382" y="1827476"/>
            <a:ext cx="11162000" cy="4870000"/>
          </a:xfrm>
          <a:prstGeom prst="rect">
            <a:avLst/>
          </a:prstGeom>
          <a:solidFill>
            <a:schemeClr val="bg1"/>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57" name="Shape 157"/>
          <p:cNvSpPr txBox="1"/>
          <p:nvPr/>
        </p:nvSpPr>
        <p:spPr>
          <a:xfrm>
            <a:off x="626276" y="1828041"/>
            <a:ext cx="3896000" cy="267600"/>
          </a:xfrm>
          <a:prstGeom prst="rect">
            <a:avLst/>
          </a:prstGeom>
          <a:noFill/>
          <a:ln>
            <a:noFill/>
          </a:ln>
        </p:spPr>
        <p:txBody>
          <a:bodyPr lIns="121900" tIns="121900" rIns="121900" bIns="121900" anchor="t" anchorCtr="0">
            <a:noAutofit/>
          </a:bodyPr>
          <a:lstStyle/>
          <a:p>
            <a:r>
              <a:rPr lang="en" sz="1867" b="1" dirty="0">
                <a:latin typeface="Helvetica Neue"/>
                <a:ea typeface="Helvetica Neue"/>
                <a:cs typeface="Helvetica Neue"/>
                <a:sym typeface="Helvetica Neue"/>
              </a:rPr>
              <a:t>AWS Account </a:t>
            </a:r>
            <a:r>
              <a:rPr lang="en" sz="1867" b="1" dirty="0" smtClean="0">
                <a:latin typeface="Helvetica Neue"/>
                <a:ea typeface="Helvetica Neue"/>
                <a:cs typeface="Helvetica Neue"/>
                <a:sym typeface="Helvetica Neue"/>
              </a:rPr>
              <a:t>X—Region </a:t>
            </a:r>
            <a:r>
              <a:rPr lang="en" sz="1867" b="1" dirty="0">
                <a:latin typeface="Helvetica Neue"/>
                <a:ea typeface="Helvetica Neue"/>
                <a:cs typeface="Helvetica Neue"/>
                <a:sym typeface="Helvetica Neue"/>
              </a:rPr>
              <a:t>Y</a:t>
            </a:r>
          </a:p>
        </p:txBody>
      </p:sp>
      <p:sp>
        <p:nvSpPr>
          <p:cNvPr id="158" name="Shape 158"/>
          <p:cNvSpPr/>
          <p:nvPr/>
        </p:nvSpPr>
        <p:spPr>
          <a:xfrm>
            <a:off x="921915" y="2576972"/>
            <a:ext cx="10605600" cy="4012800"/>
          </a:xfrm>
          <a:prstGeom prst="rect">
            <a:avLst/>
          </a:prstGeom>
          <a:solidFill>
            <a:schemeClr val="accent4"/>
          </a:solidFill>
          <a:ln w="19050" cap="flat" cmpd="sng">
            <a:solidFill>
              <a:schemeClr val="accent4"/>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59" name="Shape 159"/>
          <p:cNvSpPr/>
          <p:nvPr/>
        </p:nvSpPr>
        <p:spPr>
          <a:xfrm>
            <a:off x="824382" y="2475372"/>
            <a:ext cx="10605600" cy="4012800"/>
          </a:xfrm>
          <a:prstGeom prst="rect">
            <a:avLst/>
          </a:prstGeom>
          <a:solidFill>
            <a:srgbClr val="FFFFFF"/>
          </a:solidFill>
          <a:ln w="19050" cap="flat" cmpd="sng">
            <a:solidFill>
              <a:schemeClr val="accent4"/>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60" name="Shape 160"/>
          <p:cNvSpPr/>
          <p:nvPr/>
        </p:nvSpPr>
        <p:spPr>
          <a:xfrm>
            <a:off x="738915" y="2363805"/>
            <a:ext cx="10605600" cy="4012800"/>
          </a:xfrm>
          <a:prstGeom prst="rect">
            <a:avLst/>
          </a:prstGeom>
          <a:solidFill>
            <a:schemeClr val="bg1"/>
          </a:solidFill>
          <a:ln w="19050" cap="flat" cmpd="sng">
            <a:solidFill>
              <a:schemeClr val="accent4"/>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61" name="Shape 161"/>
          <p:cNvSpPr txBox="1"/>
          <p:nvPr/>
        </p:nvSpPr>
        <p:spPr>
          <a:xfrm>
            <a:off x="762768" y="2411512"/>
            <a:ext cx="2868800" cy="267600"/>
          </a:xfrm>
          <a:prstGeom prst="rect">
            <a:avLst/>
          </a:prstGeom>
          <a:noFill/>
          <a:ln>
            <a:noFill/>
          </a:ln>
        </p:spPr>
        <p:txBody>
          <a:bodyPr lIns="121900" tIns="121900" rIns="121900" bIns="121900" anchor="t" anchorCtr="0">
            <a:noAutofit/>
          </a:bodyPr>
          <a:lstStyle/>
          <a:p>
            <a:r>
              <a:rPr lang="en" sz="1867" b="1">
                <a:latin typeface="Helvetica Neue"/>
                <a:ea typeface="Helvetica Neue"/>
                <a:cs typeface="Helvetica Neue"/>
                <a:sym typeface="Helvetica Neue"/>
              </a:rPr>
              <a:t>VPC (Customer N)</a:t>
            </a:r>
          </a:p>
        </p:txBody>
      </p:sp>
      <p:cxnSp>
        <p:nvCxnSpPr>
          <p:cNvPr id="162" name="Shape 162"/>
          <p:cNvCxnSpPr/>
          <p:nvPr/>
        </p:nvCxnSpPr>
        <p:spPr>
          <a:xfrm>
            <a:off x="7834101" y="1387219"/>
            <a:ext cx="25600" cy="5209600"/>
          </a:xfrm>
          <a:prstGeom prst="straightConnector1">
            <a:avLst/>
          </a:prstGeom>
          <a:noFill/>
          <a:ln w="9525" cap="flat" cmpd="sng">
            <a:solidFill>
              <a:schemeClr val="accent4"/>
            </a:solidFill>
            <a:prstDash val="dash"/>
            <a:round/>
            <a:headEnd type="none" w="lg" len="lg"/>
            <a:tailEnd type="none" w="lg" len="lg"/>
          </a:ln>
        </p:spPr>
      </p:cxnSp>
      <p:cxnSp>
        <p:nvCxnSpPr>
          <p:cNvPr id="163" name="Shape 163"/>
          <p:cNvCxnSpPr/>
          <p:nvPr/>
        </p:nvCxnSpPr>
        <p:spPr>
          <a:xfrm>
            <a:off x="4300968" y="1387219"/>
            <a:ext cx="16800" cy="5209600"/>
          </a:xfrm>
          <a:prstGeom prst="straightConnector1">
            <a:avLst/>
          </a:prstGeom>
          <a:noFill/>
          <a:ln w="9525" cap="flat" cmpd="sng">
            <a:solidFill>
              <a:schemeClr val="accent4"/>
            </a:solidFill>
            <a:prstDash val="dash"/>
            <a:round/>
            <a:headEnd type="none" w="lg" len="lg"/>
            <a:tailEnd type="none" w="lg" len="lg"/>
          </a:ln>
        </p:spPr>
      </p:cxnSp>
      <p:sp>
        <p:nvSpPr>
          <p:cNvPr id="164" name="Shape 164"/>
          <p:cNvSpPr txBox="1"/>
          <p:nvPr/>
        </p:nvSpPr>
        <p:spPr>
          <a:xfrm>
            <a:off x="1205968" y="1257000"/>
            <a:ext cx="2457600" cy="267599"/>
          </a:xfrm>
          <a:prstGeom prst="rect">
            <a:avLst/>
          </a:prstGeom>
          <a:noFill/>
          <a:ln>
            <a:noFill/>
          </a:ln>
        </p:spPr>
        <p:txBody>
          <a:bodyPr lIns="121900" tIns="121900" rIns="121900" bIns="121900" anchor="t" anchorCtr="0">
            <a:noAutofit/>
          </a:bodyPr>
          <a:lstStyle/>
          <a:p>
            <a:r>
              <a:rPr lang="en" sz="1867" b="1" dirty="0">
                <a:solidFill>
                  <a:schemeClr val="accent4"/>
                </a:solidFill>
                <a:latin typeface="Helvetica Neue"/>
                <a:ea typeface="Helvetica Neue"/>
                <a:cs typeface="Helvetica Neue"/>
                <a:sym typeface="Helvetica Neue"/>
              </a:rPr>
              <a:t>Availability Zone A</a:t>
            </a:r>
          </a:p>
        </p:txBody>
      </p:sp>
      <p:sp>
        <p:nvSpPr>
          <p:cNvPr id="165" name="Shape 165"/>
          <p:cNvSpPr txBox="1"/>
          <p:nvPr/>
        </p:nvSpPr>
        <p:spPr>
          <a:xfrm>
            <a:off x="4885535" y="1257000"/>
            <a:ext cx="2489200" cy="267599"/>
          </a:xfrm>
          <a:prstGeom prst="rect">
            <a:avLst/>
          </a:prstGeom>
          <a:noFill/>
          <a:ln>
            <a:noFill/>
          </a:ln>
        </p:spPr>
        <p:txBody>
          <a:bodyPr lIns="121900" tIns="121900" rIns="121900" bIns="121900" anchor="t" anchorCtr="0">
            <a:noAutofit/>
          </a:bodyPr>
          <a:lstStyle/>
          <a:p>
            <a:r>
              <a:rPr lang="en" sz="1867" b="1" dirty="0">
                <a:solidFill>
                  <a:schemeClr val="accent4"/>
                </a:solidFill>
                <a:latin typeface="Helvetica Neue"/>
                <a:ea typeface="Helvetica Neue"/>
                <a:cs typeface="Helvetica Neue"/>
                <a:sym typeface="Helvetica Neue"/>
              </a:rPr>
              <a:t>Availability Zone B</a:t>
            </a:r>
          </a:p>
        </p:txBody>
      </p:sp>
      <p:sp>
        <p:nvSpPr>
          <p:cNvPr id="166" name="Shape 166"/>
          <p:cNvSpPr txBox="1"/>
          <p:nvPr/>
        </p:nvSpPr>
        <p:spPr>
          <a:xfrm>
            <a:off x="8465335" y="1276733"/>
            <a:ext cx="2636400" cy="267599"/>
          </a:xfrm>
          <a:prstGeom prst="rect">
            <a:avLst/>
          </a:prstGeom>
          <a:noFill/>
          <a:ln>
            <a:noFill/>
          </a:ln>
        </p:spPr>
        <p:txBody>
          <a:bodyPr lIns="121900" tIns="121900" rIns="121900" bIns="121900" anchor="t" anchorCtr="0">
            <a:noAutofit/>
          </a:bodyPr>
          <a:lstStyle/>
          <a:p>
            <a:r>
              <a:rPr lang="en" sz="1867" b="1">
                <a:solidFill>
                  <a:schemeClr val="accent4"/>
                </a:solidFill>
                <a:latin typeface="Helvetica Neue"/>
                <a:ea typeface="Helvetica Neue"/>
                <a:cs typeface="Helvetica Neue"/>
                <a:sym typeface="Helvetica Neue"/>
              </a:rPr>
              <a:t>Availability Zone C</a:t>
            </a:r>
          </a:p>
        </p:txBody>
      </p:sp>
      <p:sp>
        <p:nvSpPr>
          <p:cNvPr id="167" name="Shape 167"/>
          <p:cNvSpPr/>
          <p:nvPr/>
        </p:nvSpPr>
        <p:spPr>
          <a:xfrm>
            <a:off x="889915" y="2995704"/>
            <a:ext cx="3178800" cy="31788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68" name="Shape 168"/>
          <p:cNvSpPr/>
          <p:nvPr/>
        </p:nvSpPr>
        <p:spPr>
          <a:xfrm>
            <a:off x="4450715" y="2995771"/>
            <a:ext cx="3169200" cy="31788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69" name="Shape 169"/>
          <p:cNvSpPr/>
          <p:nvPr/>
        </p:nvSpPr>
        <p:spPr>
          <a:xfrm>
            <a:off x="8005374" y="2995704"/>
            <a:ext cx="3169200" cy="31788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70" name="Shape 170"/>
          <p:cNvSpPr txBox="1"/>
          <p:nvPr/>
        </p:nvSpPr>
        <p:spPr>
          <a:xfrm>
            <a:off x="961476" y="2938484"/>
            <a:ext cx="2252000" cy="267600"/>
          </a:xfrm>
          <a:prstGeom prst="rect">
            <a:avLst/>
          </a:prstGeom>
          <a:noFill/>
          <a:ln>
            <a:noFill/>
          </a:ln>
        </p:spPr>
        <p:txBody>
          <a:bodyPr lIns="121900" tIns="121900" rIns="121900" bIns="121900" anchor="t" anchorCtr="0">
            <a:noAutofit/>
          </a:bodyPr>
          <a:lstStyle/>
          <a:p>
            <a:r>
              <a:rPr lang="en" sz="1867" b="1">
                <a:latin typeface="Helvetica Neue"/>
                <a:ea typeface="Helvetica Neue"/>
                <a:cs typeface="Helvetica Neue"/>
                <a:sym typeface="Helvetica Neue"/>
              </a:rPr>
              <a:t>Subnet A</a:t>
            </a:r>
          </a:p>
        </p:txBody>
      </p:sp>
      <p:sp>
        <p:nvSpPr>
          <p:cNvPr id="171" name="Shape 171"/>
          <p:cNvSpPr txBox="1"/>
          <p:nvPr/>
        </p:nvSpPr>
        <p:spPr>
          <a:xfrm>
            <a:off x="4522276" y="2938484"/>
            <a:ext cx="2252000" cy="267600"/>
          </a:xfrm>
          <a:prstGeom prst="rect">
            <a:avLst/>
          </a:prstGeom>
          <a:noFill/>
          <a:ln>
            <a:noFill/>
          </a:ln>
        </p:spPr>
        <p:txBody>
          <a:bodyPr lIns="121900" tIns="121900" rIns="121900" bIns="121900" anchor="t" anchorCtr="0">
            <a:noAutofit/>
          </a:bodyPr>
          <a:lstStyle/>
          <a:p>
            <a:r>
              <a:rPr lang="en" sz="1867" b="1">
                <a:latin typeface="Helvetica Neue"/>
                <a:ea typeface="Helvetica Neue"/>
                <a:cs typeface="Helvetica Neue"/>
                <a:sym typeface="Helvetica Neue"/>
              </a:rPr>
              <a:t>Subnet B</a:t>
            </a:r>
          </a:p>
        </p:txBody>
      </p:sp>
      <p:sp>
        <p:nvSpPr>
          <p:cNvPr id="172" name="Shape 172"/>
          <p:cNvSpPr/>
          <p:nvPr/>
        </p:nvSpPr>
        <p:spPr>
          <a:xfrm>
            <a:off x="1591348" y="3793537"/>
            <a:ext cx="1836800" cy="17536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73" name="Shape 173"/>
          <p:cNvSpPr txBox="1"/>
          <p:nvPr/>
        </p:nvSpPr>
        <p:spPr>
          <a:xfrm>
            <a:off x="8073477" y="2938484"/>
            <a:ext cx="2251999" cy="267600"/>
          </a:xfrm>
          <a:prstGeom prst="rect">
            <a:avLst/>
          </a:prstGeom>
          <a:noFill/>
          <a:ln>
            <a:noFill/>
          </a:ln>
        </p:spPr>
        <p:txBody>
          <a:bodyPr lIns="121900" tIns="121900" rIns="121900" bIns="121900" anchor="t" anchorCtr="0">
            <a:noAutofit/>
          </a:bodyPr>
          <a:lstStyle/>
          <a:p>
            <a:r>
              <a:rPr lang="en" sz="1867" b="1">
                <a:latin typeface="Helvetica Neue"/>
                <a:ea typeface="Helvetica Neue"/>
                <a:cs typeface="Helvetica Neue"/>
                <a:sym typeface="Helvetica Neue"/>
              </a:rPr>
              <a:t>Subnet C</a:t>
            </a:r>
          </a:p>
        </p:txBody>
      </p:sp>
      <p:pic>
        <p:nvPicPr>
          <p:cNvPr id="174" name="Shape 174"/>
          <p:cNvPicPr preferRelativeResize="0"/>
          <p:nvPr/>
        </p:nvPicPr>
        <p:blipFill>
          <a:blip r:embed="rId3"/>
          <a:stretch>
            <a:fillRect/>
          </a:stretch>
        </p:blipFill>
        <p:spPr>
          <a:xfrm>
            <a:off x="1989675" y="4008745"/>
            <a:ext cx="1036400" cy="1036400"/>
          </a:xfrm>
          <a:prstGeom prst="rect">
            <a:avLst/>
          </a:prstGeom>
          <a:noFill/>
          <a:ln>
            <a:noFill/>
          </a:ln>
        </p:spPr>
      </p:pic>
      <p:sp>
        <p:nvSpPr>
          <p:cNvPr id="175" name="Shape 175"/>
          <p:cNvSpPr/>
          <p:nvPr/>
        </p:nvSpPr>
        <p:spPr>
          <a:xfrm>
            <a:off x="8666415" y="3708304"/>
            <a:ext cx="1836800" cy="17536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76" name="Shape 176"/>
          <p:cNvSpPr/>
          <p:nvPr/>
        </p:nvSpPr>
        <p:spPr>
          <a:xfrm>
            <a:off x="5005082" y="3793537"/>
            <a:ext cx="1836800" cy="17536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177" name="Shape 177"/>
          <p:cNvPicPr preferRelativeResize="0"/>
          <p:nvPr/>
        </p:nvPicPr>
        <p:blipFill>
          <a:blip r:embed="rId3"/>
          <a:stretch>
            <a:fillRect/>
          </a:stretch>
        </p:blipFill>
        <p:spPr>
          <a:xfrm>
            <a:off x="5405267" y="4008745"/>
            <a:ext cx="1036400" cy="1036400"/>
          </a:xfrm>
          <a:prstGeom prst="rect">
            <a:avLst/>
          </a:prstGeom>
          <a:noFill/>
          <a:ln>
            <a:noFill/>
          </a:ln>
        </p:spPr>
      </p:pic>
      <p:pic>
        <p:nvPicPr>
          <p:cNvPr id="178" name="Shape 178"/>
          <p:cNvPicPr preferRelativeResize="0"/>
          <p:nvPr/>
        </p:nvPicPr>
        <p:blipFill>
          <a:blip r:embed="rId3"/>
          <a:stretch>
            <a:fillRect/>
          </a:stretch>
        </p:blipFill>
        <p:spPr>
          <a:xfrm>
            <a:off x="9066615" y="4008745"/>
            <a:ext cx="1036400" cy="1036400"/>
          </a:xfrm>
          <a:prstGeom prst="rect">
            <a:avLst/>
          </a:prstGeom>
          <a:noFill/>
          <a:ln>
            <a:noFill/>
          </a:ln>
        </p:spPr>
      </p:pic>
      <p:sp>
        <p:nvSpPr>
          <p:cNvPr id="181" name="Shape 181"/>
          <p:cNvSpPr txBox="1"/>
          <p:nvPr/>
        </p:nvSpPr>
        <p:spPr>
          <a:xfrm>
            <a:off x="1591348" y="5155672"/>
            <a:ext cx="1836800" cy="396800"/>
          </a:xfrm>
          <a:prstGeom prst="rect">
            <a:avLst/>
          </a:prstGeom>
          <a:noFill/>
          <a:ln>
            <a:noFill/>
          </a:ln>
        </p:spPr>
        <p:txBody>
          <a:bodyPr lIns="0" tIns="121900" rIns="0" bIns="121900" anchor="ctr" anchorCtr="0">
            <a:noAutofit/>
          </a:bodyPr>
          <a:lstStyle/>
          <a:p>
            <a:pPr algn="ctr"/>
            <a:r>
              <a:rPr lang="en" sz="1733" b="1" dirty="0" smtClean="0">
                <a:latin typeface="Helvetica Neue"/>
                <a:ea typeface="Helvetica Neue"/>
                <a:cs typeface="Helvetica Neue"/>
                <a:sym typeface="Helvetica Neue"/>
              </a:rPr>
              <a:t>mongod—270</a:t>
            </a:r>
            <a:r>
              <a:rPr lang="en-US" sz="1733" b="1" dirty="0">
                <a:latin typeface="Helvetica Neue"/>
                <a:ea typeface="Helvetica Neue"/>
                <a:cs typeface="Helvetica Neue"/>
                <a:sym typeface="Helvetica Neue"/>
              </a:rPr>
              <a:t>1</a:t>
            </a:r>
            <a:r>
              <a:rPr lang="en" sz="1733" b="1" dirty="0">
                <a:latin typeface="Helvetica Neue"/>
                <a:ea typeface="Helvetica Neue"/>
                <a:cs typeface="Helvetica Neue"/>
                <a:sym typeface="Helvetica Neue"/>
              </a:rPr>
              <a:t>7</a:t>
            </a:r>
          </a:p>
        </p:txBody>
      </p:sp>
      <p:sp>
        <p:nvSpPr>
          <p:cNvPr id="182" name="Shape 182"/>
          <p:cNvSpPr txBox="1"/>
          <p:nvPr/>
        </p:nvSpPr>
        <p:spPr>
          <a:xfrm>
            <a:off x="5005082" y="5155672"/>
            <a:ext cx="1836800" cy="396800"/>
          </a:xfrm>
          <a:prstGeom prst="rect">
            <a:avLst/>
          </a:prstGeom>
          <a:noFill/>
          <a:ln>
            <a:noFill/>
          </a:ln>
        </p:spPr>
        <p:txBody>
          <a:bodyPr lIns="0" tIns="121900" rIns="0" bIns="121900" anchor="ctr" anchorCtr="0">
            <a:noAutofit/>
          </a:bodyPr>
          <a:lstStyle>
            <a:defPPr marR="0" lvl="0" algn="l" rtl="0">
              <a:lnSpc>
                <a:spcPct val="100000"/>
              </a:lnSpc>
              <a:spcBef>
                <a:spcPts val="0"/>
              </a:spcBef>
              <a:spcAft>
                <a:spcPts val="0"/>
              </a:spcAft>
            </a:defPPr>
            <a:lvl1pPr algn="ctr">
              <a:defRPr sz="1733" b="1">
                <a:latin typeface="Helvetica Neue"/>
                <a:ea typeface="Helvetica Neue"/>
                <a:cs typeface="Helvetica Neue"/>
              </a:defRPr>
            </a:lvl1pPr>
          </a:lstStyle>
          <a:p>
            <a:r>
              <a:rPr lang="en" dirty="0" smtClean="0">
                <a:sym typeface="Helvetica Neue"/>
              </a:rPr>
              <a:t>mongod—270</a:t>
            </a:r>
            <a:r>
              <a:rPr lang="en-US" dirty="0">
                <a:sym typeface="Helvetica Neue"/>
              </a:rPr>
              <a:t>1</a:t>
            </a:r>
            <a:r>
              <a:rPr lang="en" dirty="0">
                <a:sym typeface="Helvetica Neue"/>
              </a:rPr>
              <a:t>7</a:t>
            </a:r>
          </a:p>
        </p:txBody>
      </p:sp>
      <p:sp>
        <p:nvSpPr>
          <p:cNvPr id="183" name="Shape 183"/>
          <p:cNvSpPr txBox="1"/>
          <p:nvPr/>
        </p:nvSpPr>
        <p:spPr>
          <a:xfrm>
            <a:off x="8666414" y="5155672"/>
            <a:ext cx="1836801" cy="396800"/>
          </a:xfrm>
          <a:prstGeom prst="rect">
            <a:avLst/>
          </a:prstGeom>
          <a:noFill/>
          <a:ln>
            <a:noFill/>
          </a:ln>
        </p:spPr>
        <p:txBody>
          <a:bodyPr lIns="0" tIns="121900" rIns="0" bIns="121900" anchor="ctr" anchorCtr="0">
            <a:noAutofit/>
          </a:bodyPr>
          <a:lstStyle>
            <a:defPPr marR="0" lvl="0" algn="l" rtl="0">
              <a:lnSpc>
                <a:spcPct val="100000"/>
              </a:lnSpc>
              <a:spcBef>
                <a:spcPts val="0"/>
              </a:spcBef>
              <a:spcAft>
                <a:spcPts val="0"/>
              </a:spcAft>
              <a:defRPr/>
            </a:defPPr>
            <a:lvl1pPr algn="ctr">
              <a:defRPr sz="1733" b="1">
                <a:latin typeface="Helvetica Neue"/>
                <a:ea typeface="Helvetica Neue"/>
                <a:cs typeface="Helvetica Neue"/>
              </a:defRPr>
            </a:lvl1pPr>
          </a:lstStyle>
          <a:p>
            <a:r>
              <a:rPr lang="en" dirty="0" smtClean="0">
                <a:sym typeface="Helvetica Neue"/>
              </a:rPr>
              <a:t>mongod—270</a:t>
            </a:r>
            <a:r>
              <a:rPr lang="en-US" dirty="0">
                <a:sym typeface="Helvetica Neue"/>
              </a:rPr>
              <a:t>1</a:t>
            </a:r>
            <a:r>
              <a:rPr lang="en" dirty="0">
                <a:sym typeface="Helvetica Neue"/>
              </a:rPr>
              <a:t>7</a:t>
            </a:r>
          </a:p>
        </p:txBody>
      </p:sp>
      <p:sp>
        <p:nvSpPr>
          <p:cNvPr id="32" name="Shape 118"/>
          <p:cNvSpPr txBox="1">
            <a:spLocks noGrp="1"/>
          </p:cNvSpPr>
          <p:nvPr>
            <p:ph type="title"/>
          </p:nvPr>
        </p:nvSpPr>
        <p:spPr/>
        <p:txBody>
          <a:bodyPr/>
          <a:lstStyle/>
          <a:p>
            <a:pPr lvl="0"/>
            <a:r>
              <a:rPr lang="en-US" dirty="0" smtClean="0">
                <a:sym typeface="Arial Black"/>
              </a:rPr>
              <a:t>Customer container with replica set</a:t>
            </a:r>
            <a:endParaRPr lang="en-US" dirty="0">
              <a:sym typeface="Arial Black"/>
            </a:endParaRPr>
          </a:p>
        </p:txBody>
      </p:sp>
    </p:spTree>
    <p:extLst>
      <p:ext uri="{BB962C8B-B14F-4D97-AF65-F5344CB8AC3E}">
        <p14:creationId xmlns:p14="http://schemas.microsoft.com/office/powerpoint/2010/main" val="8110348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Shape 189"/>
          <p:cNvSpPr/>
          <p:nvPr/>
        </p:nvSpPr>
        <p:spPr>
          <a:xfrm>
            <a:off x="637581" y="1791730"/>
            <a:ext cx="11162000" cy="4870000"/>
          </a:xfrm>
          <a:prstGeom prst="rect">
            <a:avLst/>
          </a:prstGeom>
          <a:solidFill>
            <a:schemeClr val="bg1"/>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90" name="Shape 190"/>
          <p:cNvSpPr txBox="1"/>
          <p:nvPr/>
        </p:nvSpPr>
        <p:spPr>
          <a:xfrm>
            <a:off x="746475" y="1815584"/>
            <a:ext cx="3767600" cy="267600"/>
          </a:xfrm>
          <a:prstGeom prst="rect">
            <a:avLst/>
          </a:prstGeom>
          <a:noFill/>
          <a:ln>
            <a:noFill/>
          </a:ln>
        </p:spPr>
        <p:txBody>
          <a:bodyPr lIns="121900" tIns="121900" rIns="121900" bIns="121900" anchor="t" anchorCtr="0">
            <a:noAutofit/>
          </a:bodyPr>
          <a:lstStyle/>
          <a:p>
            <a:r>
              <a:rPr lang="en" sz="1867" b="1" dirty="0">
                <a:latin typeface="Helvetica Neue"/>
                <a:ea typeface="Helvetica Neue"/>
                <a:cs typeface="Helvetica Neue"/>
                <a:sym typeface="Helvetica Neue"/>
              </a:rPr>
              <a:t>AWS Account </a:t>
            </a:r>
            <a:r>
              <a:rPr lang="en" sz="1867" b="1" dirty="0" smtClean="0">
                <a:latin typeface="Helvetica Neue"/>
                <a:ea typeface="Helvetica Neue"/>
                <a:cs typeface="Helvetica Neue"/>
                <a:sym typeface="Helvetica Neue"/>
              </a:rPr>
              <a:t>X—Region </a:t>
            </a:r>
            <a:r>
              <a:rPr lang="en" sz="1867" b="1" dirty="0">
                <a:latin typeface="Helvetica Neue"/>
                <a:ea typeface="Helvetica Neue"/>
                <a:cs typeface="Helvetica Neue"/>
                <a:sym typeface="Helvetica Neue"/>
              </a:rPr>
              <a:t>Y</a:t>
            </a:r>
          </a:p>
        </p:txBody>
      </p:sp>
      <p:sp>
        <p:nvSpPr>
          <p:cNvPr id="191" name="Shape 191"/>
          <p:cNvSpPr/>
          <p:nvPr/>
        </p:nvSpPr>
        <p:spPr>
          <a:xfrm>
            <a:off x="1042114" y="2524897"/>
            <a:ext cx="10605600" cy="4012800"/>
          </a:xfrm>
          <a:prstGeom prst="rect">
            <a:avLst/>
          </a:prstGeom>
          <a:solidFill>
            <a:schemeClr val="accent4"/>
          </a:solidFill>
          <a:ln w="19050" cap="flat" cmpd="sng">
            <a:solidFill>
              <a:schemeClr val="accent4"/>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92" name="Shape 192"/>
          <p:cNvSpPr/>
          <p:nvPr/>
        </p:nvSpPr>
        <p:spPr>
          <a:xfrm>
            <a:off x="944581" y="2423297"/>
            <a:ext cx="10605600" cy="4012800"/>
          </a:xfrm>
          <a:prstGeom prst="rect">
            <a:avLst/>
          </a:prstGeom>
          <a:solidFill>
            <a:srgbClr val="FFFFFF"/>
          </a:solidFill>
          <a:ln w="19050" cap="flat" cmpd="sng">
            <a:solidFill>
              <a:schemeClr val="accent4"/>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93" name="Shape 193"/>
          <p:cNvSpPr/>
          <p:nvPr/>
        </p:nvSpPr>
        <p:spPr>
          <a:xfrm>
            <a:off x="859114" y="2311730"/>
            <a:ext cx="10605600" cy="4012800"/>
          </a:xfrm>
          <a:prstGeom prst="rect">
            <a:avLst/>
          </a:prstGeom>
          <a:solidFill>
            <a:schemeClr val="bg1"/>
          </a:solidFill>
          <a:ln w="19050" cap="flat" cmpd="sng">
            <a:solidFill>
              <a:schemeClr val="accent4"/>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194" name="Shape 194"/>
          <p:cNvSpPr txBox="1"/>
          <p:nvPr/>
        </p:nvSpPr>
        <p:spPr>
          <a:xfrm>
            <a:off x="871041" y="2371365"/>
            <a:ext cx="2667600" cy="267600"/>
          </a:xfrm>
          <a:prstGeom prst="rect">
            <a:avLst/>
          </a:prstGeom>
          <a:noFill/>
          <a:ln>
            <a:noFill/>
          </a:ln>
        </p:spPr>
        <p:txBody>
          <a:bodyPr lIns="121900" tIns="121900" rIns="121900" bIns="121900" anchor="t" anchorCtr="0">
            <a:noAutofit/>
          </a:bodyPr>
          <a:lstStyle/>
          <a:p>
            <a:r>
              <a:rPr lang="en" sz="1867" b="1">
                <a:latin typeface="Helvetica Neue"/>
                <a:ea typeface="Helvetica Neue"/>
                <a:cs typeface="Helvetica Neue"/>
                <a:sym typeface="Helvetica Neue"/>
              </a:rPr>
              <a:t>VPC (Customer N)</a:t>
            </a:r>
          </a:p>
        </p:txBody>
      </p:sp>
      <p:cxnSp>
        <p:nvCxnSpPr>
          <p:cNvPr id="195" name="Shape 195"/>
          <p:cNvCxnSpPr/>
          <p:nvPr/>
        </p:nvCxnSpPr>
        <p:spPr>
          <a:xfrm>
            <a:off x="7898447" y="1399297"/>
            <a:ext cx="25600" cy="5209600"/>
          </a:xfrm>
          <a:prstGeom prst="straightConnector1">
            <a:avLst/>
          </a:prstGeom>
          <a:noFill/>
          <a:ln w="9525" cap="flat" cmpd="sng">
            <a:solidFill>
              <a:schemeClr val="accent4"/>
            </a:solidFill>
            <a:prstDash val="dash"/>
            <a:round/>
            <a:headEnd type="none" w="lg" len="lg"/>
            <a:tailEnd type="none" w="lg" len="lg"/>
          </a:ln>
        </p:spPr>
      </p:cxnSp>
      <p:cxnSp>
        <p:nvCxnSpPr>
          <p:cNvPr id="196" name="Shape 196"/>
          <p:cNvCxnSpPr/>
          <p:nvPr/>
        </p:nvCxnSpPr>
        <p:spPr>
          <a:xfrm>
            <a:off x="4365314" y="1399297"/>
            <a:ext cx="16800" cy="5209600"/>
          </a:xfrm>
          <a:prstGeom prst="straightConnector1">
            <a:avLst/>
          </a:prstGeom>
          <a:noFill/>
          <a:ln w="9525" cap="flat" cmpd="sng">
            <a:solidFill>
              <a:schemeClr val="accent4"/>
            </a:solidFill>
            <a:prstDash val="dash"/>
            <a:round/>
            <a:headEnd type="none" w="lg" len="lg"/>
            <a:tailEnd type="none" w="lg" len="lg"/>
          </a:ln>
        </p:spPr>
      </p:cxnSp>
      <p:sp>
        <p:nvSpPr>
          <p:cNvPr id="197" name="Shape 197"/>
          <p:cNvSpPr txBox="1"/>
          <p:nvPr/>
        </p:nvSpPr>
        <p:spPr>
          <a:xfrm>
            <a:off x="1257994" y="1257150"/>
            <a:ext cx="2667600" cy="267600"/>
          </a:xfrm>
          <a:prstGeom prst="rect">
            <a:avLst/>
          </a:prstGeom>
          <a:noFill/>
          <a:ln>
            <a:noFill/>
          </a:ln>
        </p:spPr>
        <p:txBody>
          <a:bodyPr lIns="121900" tIns="121900" rIns="121900" bIns="121900" anchor="t" anchorCtr="0">
            <a:noAutofit/>
          </a:bodyPr>
          <a:lstStyle/>
          <a:p>
            <a:r>
              <a:rPr lang="en" sz="1867" b="1" dirty="0">
                <a:solidFill>
                  <a:schemeClr val="accent4"/>
                </a:solidFill>
                <a:latin typeface="Helvetica Neue"/>
                <a:ea typeface="Helvetica Neue"/>
                <a:cs typeface="Helvetica Neue"/>
                <a:sym typeface="Helvetica Neue"/>
              </a:rPr>
              <a:t>Availability Zone A</a:t>
            </a:r>
          </a:p>
        </p:txBody>
      </p:sp>
      <p:sp>
        <p:nvSpPr>
          <p:cNvPr id="198" name="Shape 198"/>
          <p:cNvSpPr txBox="1"/>
          <p:nvPr/>
        </p:nvSpPr>
        <p:spPr>
          <a:xfrm>
            <a:off x="4905255" y="1257150"/>
            <a:ext cx="2566000" cy="267600"/>
          </a:xfrm>
          <a:prstGeom prst="rect">
            <a:avLst/>
          </a:prstGeom>
          <a:noFill/>
          <a:ln>
            <a:noFill/>
          </a:ln>
        </p:spPr>
        <p:txBody>
          <a:bodyPr lIns="121900" tIns="121900" rIns="121900" bIns="121900" anchor="t" anchorCtr="0">
            <a:noAutofit/>
          </a:bodyPr>
          <a:lstStyle/>
          <a:p>
            <a:r>
              <a:rPr lang="en" sz="1867" b="1">
                <a:solidFill>
                  <a:schemeClr val="accent4"/>
                </a:solidFill>
                <a:latin typeface="Helvetica Neue"/>
                <a:ea typeface="Helvetica Neue"/>
                <a:cs typeface="Helvetica Neue"/>
                <a:sym typeface="Helvetica Neue"/>
              </a:rPr>
              <a:t>Availability Zone B</a:t>
            </a:r>
          </a:p>
        </p:txBody>
      </p:sp>
      <p:sp>
        <p:nvSpPr>
          <p:cNvPr id="199" name="Shape 199"/>
          <p:cNvSpPr txBox="1"/>
          <p:nvPr/>
        </p:nvSpPr>
        <p:spPr>
          <a:xfrm>
            <a:off x="8583076" y="1264957"/>
            <a:ext cx="2667599" cy="267600"/>
          </a:xfrm>
          <a:prstGeom prst="rect">
            <a:avLst/>
          </a:prstGeom>
          <a:noFill/>
          <a:ln>
            <a:noFill/>
          </a:ln>
        </p:spPr>
        <p:txBody>
          <a:bodyPr lIns="121900" tIns="121900" rIns="121900" bIns="121900" anchor="t" anchorCtr="0">
            <a:noAutofit/>
          </a:bodyPr>
          <a:lstStyle/>
          <a:p>
            <a:r>
              <a:rPr lang="en" sz="1867" b="1">
                <a:solidFill>
                  <a:schemeClr val="accent4"/>
                </a:solidFill>
                <a:latin typeface="Helvetica Neue"/>
                <a:ea typeface="Helvetica Neue"/>
                <a:cs typeface="Helvetica Neue"/>
                <a:sym typeface="Helvetica Neue"/>
              </a:rPr>
              <a:t>Availability Zone C</a:t>
            </a:r>
          </a:p>
        </p:txBody>
      </p:sp>
      <p:sp>
        <p:nvSpPr>
          <p:cNvPr id="200" name="Shape 200"/>
          <p:cNvSpPr/>
          <p:nvPr/>
        </p:nvSpPr>
        <p:spPr>
          <a:xfrm>
            <a:off x="1010114" y="2910197"/>
            <a:ext cx="3178800" cy="31788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201" name="Shape 201"/>
          <p:cNvSpPr/>
          <p:nvPr/>
        </p:nvSpPr>
        <p:spPr>
          <a:xfrm>
            <a:off x="4570914" y="2910264"/>
            <a:ext cx="3169200" cy="31788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202" name="Shape 202"/>
          <p:cNvSpPr/>
          <p:nvPr/>
        </p:nvSpPr>
        <p:spPr>
          <a:xfrm>
            <a:off x="8131714" y="2910264"/>
            <a:ext cx="3169200" cy="31788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203" name="Shape 203"/>
          <p:cNvSpPr txBox="1"/>
          <p:nvPr/>
        </p:nvSpPr>
        <p:spPr>
          <a:xfrm>
            <a:off x="962406" y="2856370"/>
            <a:ext cx="2252000" cy="267600"/>
          </a:xfrm>
          <a:prstGeom prst="rect">
            <a:avLst/>
          </a:prstGeom>
          <a:noFill/>
          <a:ln>
            <a:noFill/>
          </a:ln>
        </p:spPr>
        <p:txBody>
          <a:bodyPr lIns="121900" tIns="121900" rIns="121900" bIns="121900" anchor="t" anchorCtr="0">
            <a:noAutofit/>
          </a:bodyPr>
          <a:lstStyle/>
          <a:p>
            <a:r>
              <a:rPr lang="en" sz="1867" b="1">
                <a:latin typeface="Helvetica Neue"/>
                <a:ea typeface="Helvetica Neue"/>
                <a:cs typeface="Helvetica Neue"/>
                <a:sym typeface="Helvetica Neue"/>
              </a:rPr>
              <a:t>Subnet A</a:t>
            </a:r>
          </a:p>
        </p:txBody>
      </p:sp>
      <p:sp>
        <p:nvSpPr>
          <p:cNvPr id="204" name="Shape 204"/>
          <p:cNvSpPr txBox="1"/>
          <p:nvPr/>
        </p:nvSpPr>
        <p:spPr>
          <a:xfrm>
            <a:off x="4523206" y="2856370"/>
            <a:ext cx="2252000" cy="267600"/>
          </a:xfrm>
          <a:prstGeom prst="rect">
            <a:avLst/>
          </a:prstGeom>
          <a:noFill/>
          <a:ln>
            <a:noFill/>
          </a:ln>
        </p:spPr>
        <p:txBody>
          <a:bodyPr lIns="121900" tIns="121900" rIns="121900" bIns="121900" anchor="t" anchorCtr="0">
            <a:noAutofit/>
          </a:bodyPr>
          <a:lstStyle/>
          <a:p>
            <a:r>
              <a:rPr lang="en" sz="1867" b="1">
                <a:latin typeface="Helvetica Neue"/>
                <a:ea typeface="Helvetica Neue"/>
                <a:cs typeface="Helvetica Neue"/>
                <a:sym typeface="Helvetica Neue"/>
              </a:rPr>
              <a:t>Subnet B</a:t>
            </a:r>
          </a:p>
        </p:txBody>
      </p:sp>
      <p:sp>
        <p:nvSpPr>
          <p:cNvPr id="205" name="Shape 205"/>
          <p:cNvSpPr txBox="1"/>
          <p:nvPr/>
        </p:nvSpPr>
        <p:spPr>
          <a:xfrm>
            <a:off x="8074406" y="2856370"/>
            <a:ext cx="2252000" cy="267600"/>
          </a:xfrm>
          <a:prstGeom prst="rect">
            <a:avLst/>
          </a:prstGeom>
          <a:noFill/>
          <a:ln>
            <a:noFill/>
          </a:ln>
        </p:spPr>
        <p:txBody>
          <a:bodyPr lIns="121900" tIns="121900" rIns="121900" bIns="121900" anchor="t" anchorCtr="0">
            <a:noAutofit/>
          </a:bodyPr>
          <a:lstStyle/>
          <a:p>
            <a:r>
              <a:rPr lang="en" sz="1867" b="1">
                <a:latin typeface="Helvetica Neue"/>
                <a:ea typeface="Helvetica Neue"/>
                <a:cs typeface="Helvetica Neue"/>
                <a:sym typeface="Helvetica Neue"/>
              </a:rPr>
              <a:t>Subnet C</a:t>
            </a:r>
          </a:p>
        </p:txBody>
      </p:sp>
      <p:sp>
        <p:nvSpPr>
          <p:cNvPr id="143" name="Shape 118"/>
          <p:cNvSpPr txBox="1">
            <a:spLocks noGrp="1"/>
          </p:cNvSpPr>
          <p:nvPr>
            <p:ph type="title"/>
          </p:nvPr>
        </p:nvSpPr>
        <p:spPr/>
        <p:txBody>
          <a:bodyPr/>
          <a:lstStyle/>
          <a:p>
            <a:pPr lvl="0"/>
            <a:r>
              <a:rPr lang="en-US" dirty="0" smtClean="0">
                <a:sym typeface="Arial Black"/>
              </a:rPr>
              <a:t>Customer container with sharded cluster</a:t>
            </a:r>
            <a:endParaRPr lang="en-US" dirty="0">
              <a:sym typeface="Arial Black"/>
            </a:endParaRPr>
          </a:p>
        </p:txBody>
      </p:sp>
      <p:grpSp>
        <p:nvGrpSpPr>
          <p:cNvPr id="5" name="Group 4"/>
          <p:cNvGrpSpPr/>
          <p:nvPr/>
        </p:nvGrpSpPr>
        <p:grpSpPr>
          <a:xfrm>
            <a:off x="1100330" y="3339730"/>
            <a:ext cx="2998368" cy="2643567"/>
            <a:chOff x="1077422" y="3301630"/>
            <a:chExt cx="2998368" cy="2643567"/>
          </a:xfrm>
        </p:grpSpPr>
        <p:grpSp>
          <p:nvGrpSpPr>
            <p:cNvPr id="4" name="Group 3"/>
            <p:cNvGrpSpPr/>
            <p:nvPr/>
          </p:nvGrpSpPr>
          <p:grpSpPr>
            <a:xfrm>
              <a:off x="1085695" y="3301630"/>
              <a:ext cx="1440540" cy="1273600"/>
              <a:chOff x="1085695" y="3301630"/>
              <a:chExt cx="1440540" cy="1273600"/>
            </a:xfrm>
          </p:grpSpPr>
          <p:sp>
            <p:nvSpPr>
              <p:cNvPr id="207"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208" name="Shape 208"/>
              <p:cNvPicPr preferRelativeResize="0"/>
              <p:nvPr/>
            </p:nvPicPr>
            <p:blipFill>
              <a:blip r:embed="rId3"/>
              <a:stretch>
                <a:fillRect/>
              </a:stretch>
            </p:blipFill>
            <p:spPr>
              <a:xfrm>
                <a:off x="1167072" y="3437845"/>
                <a:ext cx="808000" cy="808000"/>
              </a:xfrm>
              <a:prstGeom prst="rect">
                <a:avLst/>
              </a:prstGeom>
              <a:noFill/>
              <a:ln>
                <a:noFill/>
              </a:ln>
            </p:spPr>
          </p:pic>
          <p:sp>
            <p:nvSpPr>
              <p:cNvPr id="209"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shard0</a:t>
                </a:r>
              </a:p>
            </p:txBody>
          </p:sp>
          <p:sp>
            <p:nvSpPr>
              <p:cNvPr id="2" name="Oval 1"/>
              <p:cNvSpPr/>
              <p:nvPr/>
            </p:nvSpPr>
            <p:spPr>
              <a:xfrm>
                <a:off x="2040605" y="3646162"/>
                <a:ext cx="391366" cy="39136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chemeClr val="tx1"/>
                    </a:solidFill>
                  </a:rPr>
                  <a:t>S</a:t>
                </a:r>
              </a:p>
            </p:txBody>
          </p:sp>
        </p:grpSp>
        <p:grpSp>
          <p:nvGrpSpPr>
            <p:cNvPr id="77" name="Group 76"/>
            <p:cNvGrpSpPr/>
            <p:nvPr/>
          </p:nvGrpSpPr>
          <p:grpSpPr>
            <a:xfrm>
              <a:off x="2635250" y="3301630"/>
              <a:ext cx="1440540" cy="1273600"/>
              <a:chOff x="1085695" y="3301630"/>
              <a:chExt cx="1440540" cy="1273600"/>
            </a:xfrm>
          </p:grpSpPr>
          <p:sp>
            <p:nvSpPr>
              <p:cNvPr id="78"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79" name="Shape 208"/>
              <p:cNvPicPr preferRelativeResize="0"/>
              <p:nvPr/>
            </p:nvPicPr>
            <p:blipFill>
              <a:blip r:embed="rId3"/>
              <a:stretch>
                <a:fillRect/>
              </a:stretch>
            </p:blipFill>
            <p:spPr>
              <a:xfrm>
                <a:off x="1167072" y="3437845"/>
                <a:ext cx="808000" cy="808000"/>
              </a:xfrm>
              <a:prstGeom prst="rect">
                <a:avLst/>
              </a:prstGeom>
              <a:noFill/>
              <a:ln>
                <a:noFill/>
              </a:ln>
            </p:spPr>
          </p:pic>
          <p:sp>
            <p:nvSpPr>
              <p:cNvPr id="80"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shard1</a:t>
                </a:r>
              </a:p>
            </p:txBody>
          </p:sp>
          <p:sp>
            <p:nvSpPr>
              <p:cNvPr id="81" name="Oval 80"/>
              <p:cNvSpPr/>
              <p:nvPr/>
            </p:nvSpPr>
            <p:spPr>
              <a:xfrm>
                <a:off x="2040605" y="3646162"/>
                <a:ext cx="391366" cy="39136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chemeClr val="tx1"/>
                    </a:solidFill>
                  </a:rPr>
                  <a:t>S</a:t>
                </a:r>
              </a:p>
            </p:txBody>
          </p:sp>
        </p:grpSp>
        <p:grpSp>
          <p:nvGrpSpPr>
            <p:cNvPr id="82" name="Group 81"/>
            <p:cNvGrpSpPr/>
            <p:nvPr/>
          </p:nvGrpSpPr>
          <p:grpSpPr>
            <a:xfrm>
              <a:off x="1077422" y="4671597"/>
              <a:ext cx="1440540" cy="1273600"/>
              <a:chOff x="1085695" y="3301630"/>
              <a:chExt cx="1440540" cy="1273600"/>
            </a:xfrm>
          </p:grpSpPr>
          <p:sp>
            <p:nvSpPr>
              <p:cNvPr id="83"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84" name="Shape 208"/>
              <p:cNvPicPr preferRelativeResize="0"/>
              <p:nvPr/>
            </p:nvPicPr>
            <p:blipFill>
              <a:blip r:embed="rId3"/>
              <a:stretch>
                <a:fillRect/>
              </a:stretch>
            </p:blipFill>
            <p:spPr>
              <a:xfrm>
                <a:off x="1406168" y="3419232"/>
                <a:ext cx="808000" cy="808000"/>
              </a:xfrm>
              <a:prstGeom prst="rect">
                <a:avLst/>
              </a:prstGeom>
              <a:noFill/>
              <a:ln>
                <a:noFill/>
              </a:ln>
            </p:spPr>
          </p:pic>
          <p:sp>
            <p:nvSpPr>
              <p:cNvPr id="85"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shard2</a:t>
                </a:r>
              </a:p>
            </p:txBody>
          </p:sp>
        </p:grpSp>
        <p:grpSp>
          <p:nvGrpSpPr>
            <p:cNvPr id="87" name="Group 86"/>
            <p:cNvGrpSpPr/>
            <p:nvPr/>
          </p:nvGrpSpPr>
          <p:grpSpPr>
            <a:xfrm>
              <a:off x="2626977" y="4671597"/>
              <a:ext cx="1440540" cy="1273600"/>
              <a:chOff x="1085695" y="3301630"/>
              <a:chExt cx="1440540" cy="1273600"/>
            </a:xfrm>
          </p:grpSpPr>
          <p:sp>
            <p:nvSpPr>
              <p:cNvPr id="88"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89" name="Shape 208"/>
              <p:cNvPicPr preferRelativeResize="0"/>
              <p:nvPr/>
            </p:nvPicPr>
            <p:blipFill>
              <a:blip r:embed="rId3"/>
              <a:stretch>
                <a:fillRect/>
              </a:stretch>
            </p:blipFill>
            <p:spPr>
              <a:xfrm>
                <a:off x="1387995" y="3437845"/>
                <a:ext cx="808000" cy="808000"/>
              </a:xfrm>
              <a:prstGeom prst="rect">
                <a:avLst/>
              </a:prstGeom>
              <a:noFill/>
              <a:ln>
                <a:noFill/>
              </a:ln>
            </p:spPr>
          </p:pic>
          <p:sp>
            <p:nvSpPr>
              <p:cNvPr id="90"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config</a:t>
                </a:r>
              </a:p>
            </p:txBody>
          </p:sp>
        </p:grpSp>
      </p:grpSp>
      <p:grpSp>
        <p:nvGrpSpPr>
          <p:cNvPr id="93" name="Group 92"/>
          <p:cNvGrpSpPr/>
          <p:nvPr/>
        </p:nvGrpSpPr>
        <p:grpSpPr>
          <a:xfrm>
            <a:off x="4656330" y="3339730"/>
            <a:ext cx="2998368" cy="2643567"/>
            <a:chOff x="1077422" y="3301630"/>
            <a:chExt cx="2998368" cy="2643567"/>
          </a:xfrm>
        </p:grpSpPr>
        <p:grpSp>
          <p:nvGrpSpPr>
            <p:cNvPr id="94" name="Group 93"/>
            <p:cNvGrpSpPr/>
            <p:nvPr/>
          </p:nvGrpSpPr>
          <p:grpSpPr>
            <a:xfrm>
              <a:off x="1085695" y="3301630"/>
              <a:ext cx="1440540" cy="1273600"/>
              <a:chOff x="1085695" y="3301630"/>
              <a:chExt cx="1440540" cy="1273600"/>
            </a:xfrm>
          </p:grpSpPr>
          <p:sp>
            <p:nvSpPr>
              <p:cNvPr id="110"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111" name="Shape 208"/>
              <p:cNvPicPr preferRelativeResize="0"/>
              <p:nvPr/>
            </p:nvPicPr>
            <p:blipFill>
              <a:blip r:embed="rId3"/>
              <a:stretch>
                <a:fillRect/>
              </a:stretch>
            </p:blipFill>
            <p:spPr>
              <a:xfrm>
                <a:off x="1167072" y="3437845"/>
                <a:ext cx="808000" cy="808000"/>
              </a:xfrm>
              <a:prstGeom prst="rect">
                <a:avLst/>
              </a:prstGeom>
              <a:noFill/>
              <a:ln>
                <a:noFill/>
              </a:ln>
            </p:spPr>
          </p:pic>
          <p:sp>
            <p:nvSpPr>
              <p:cNvPr id="112"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shard0</a:t>
                </a:r>
              </a:p>
            </p:txBody>
          </p:sp>
          <p:sp>
            <p:nvSpPr>
              <p:cNvPr id="113" name="Oval 112"/>
              <p:cNvSpPr/>
              <p:nvPr/>
            </p:nvSpPr>
            <p:spPr>
              <a:xfrm>
                <a:off x="2040605" y="3646162"/>
                <a:ext cx="391366" cy="39136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chemeClr val="tx1"/>
                    </a:solidFill>
                  </a:rPr>
                  <a:t>S</a:t>
                </a:r>
              </a:p>
            </p:txBody>
          </p:sp>
        </p:grpSp>
        <p:grpSp>
          <p:nvGrpSpPr>
            <p:cNvPr id="95" name="Group 94"/>
            <p:cNvGrpSpPr/>
            <p:nvPr/>
          </p:nvGrpSpPr>
          <p:grpSpPr>
            <a:xfrm>
              <a:off x="2635250" y="3301630"/>
              <a:ext cx="1440540" cy="1273600"/>
              <a:chOff x="1085695" y="3301630"/>
              <a:chExt cx="1440540" cy="1273600"/>
            </a:xfrm>
          </p:grpSpPr>
          <p:sp>
            <p:nvSpPr>
              <p:cNvPr id="106"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107" name="Shape 208"/>
              <p:cNvPicPr preferRelativeResize="0"/>
              <p:nvPr/>
            </p:nvPicPr>
            <p:blipFill>
              <a:blip r:embed="rId3"/>
              <a:stretch>
                <a:fillRect/>
              </a:stretch>
            </p:blipFill>
            <p:spPr>
              <a:xfrm>
                <a:off x="1167072" y="3437845"/>
                <a:ext cx="808000" cy="808000"/>
              </a:xfrm>
              <a:prstGeom prst="rect">
                <a:avLst/>
              </a:prstGeom>
              <a:noFill/>
              <a:ln>
                <a:noFill/>
              </a:ln>
            </p:spPr>
          </p:pic>
          <p:sp>
            <p:nvSpPr>
              <p:cNvPr id="108"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shard1</a:t>
                </a:r>
              </a:p>
            </p:txBody>
          </p:sp>
          <p:sp>
            <p:nvSpPr>
              <p:cNvPr id="109" name="Oval 108"/>
              <p:cNvSpPr/>
              <p:nvPr/>
            </p:nvSpPr>
            <p:spPr>
              <a:xfrm>
                <a:off x="2040605" y="3646162"/>
                <a:ext cx="391366" cy="39136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chemeClr val="tx1"/>
                    </a:solidFill>
                  </a:rPr>
                  <a:t>S</a:t>
                </a:r>
              </a:p>
            </p:txBody>
          </p:sp>
        </p:grpSp>
        <p:grpSp>
          <p:nvGrpSpPr>
            <p:cNvPr id="96" name="Group 95"/>
            <p:cNvGrpSpPr/>
            <p:nvPr/>
          </p:nvGrpSpPr>
          <p:grpSpPr>
            <a:xfrm>
              <a:off x="1077422" y="4671597"/>
              <a:ext cx="1440540" cy="1273600"/>
              <a:chOff x="1085695" y="3301630"/>
              <a:chExt cx="1440540" cy="1273600"/>
            </a:xfrm>
          </p:grpSpPr>
          <p:sp>
            <p:nvSpPr>
              <p:cNvPr id="102"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103" name="Shape 208"/>
              <p:cNvPicPr preferRelativeResize="0"/>
              <p:nvPr/>
            </p:nvPicPr>
            <p:blipFill>
              <a:blip r:embed="rId3"/>
              <a:stretch>
                <a:fillRect/>
              </a:stretch>
            </p:blipFill>
            <p:spPr>
              <a:xfrm>
                <a:off x="1394596" y="3437845"/>
                <a:ext cx="808000" cy="808000"/>
              </a:xfrm>
              <a:prstGeom prst="rect">
                <a:avLst/>
              </a:prstGeom>
              <a:noFill/>
              <a:ln>
                <a:noFill/>
              </a:ln>
            </p:spPr>
          </p:pic>
          <p:sp>
            <p:nvSpPr>
              <p:cNvPr id="104"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shard2</a:t>
                </a:r>
              </a:p>
            </p:txBody>
          </p:sp>
        </p:grpSp>
        <p:grpSp>
          <p:nvGrpSpPr>
            <p:cNvPr id="97" name="Group 96"/>
            <p:cNvGrpSpPr/>
            <p:nvPr/>
          </p:nvGrpSpPr>
          <p:grpSpPr>
            <a:xfrm>
              <a:off x="2626977" y="4671597"/>
              <a:ext cx="1440540" cy="1273600"/>
              <a:chOff x="1085695" y="3301630"/>
              <a:chExt cx="1440540" cy="1273600"/>
            </a:xfrm>
          </p:grpSpPr>
          <p:sp>
            <p:nvSpPr>
              <p:cNvPr id="98"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99" name="Shape 208"/>
              <p:cNvPicPr preferRelativeResize="0"/>
              <p:nvPr/>
            </p:nvPicPr>
            <p:blipFill>
              <a:blip r:embed="rId3"/>
              <a:stretch>
                <a:fillRect/>
              </a:stretch>
            </p:blipFill>
            <p:spPr>
              <a:xfrm>
                <a:off x="1395732" y="3437845"/>
                <a:ext cx="808000" cy="808000"/>
              </a:xfrm>
              <a:prstGeom prst="rect">
                <a:avLst/>
              </a:prstGeom>
              <a:noFill/>
              <a:ln>
                <a:noFill/>
              </a:ln>
            </p:spPr>
          </p:pic>
          <p:sp>
            <p:nvSpPr>
              <p:cNvPr id="100"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config</a:t>
                </a:r>
              </a:p>
            </p:txBody>
          </p:sp>
        </p:grpSp>
      </p:grpSp>
      <p:grpSp>
        <p:nvGrpSpPr>
          <p:cNvPr id="114" name="Group 113"/>
          <p:cNvGrpSpPr/>
          <p:nvPr/>
        </p:nvGrpSpPr>
        <p:grpSpPr>
          <a:xfrm>
            <a:off x="8217130" y="3339730"/>
            <a:ext cx="2998368" cy="2643567"/>
            <a:chOff x="1077422" y="3301630"/>
            <a:chExt cx="2998368" cy="2643567"/>
          </a:xfrm>
        </p:grpSpPr>
        <p:grpSp>
          <p:nvGrpSpPr>
            <p:cNvPr id="115" name="Group 114"/>
            <p:cNvGrpSpPr/>
            <p:nvPr/>
          </p:nvGrpSpPr>
          <p:grpSpPr>
            <a:xfrm>
              <a:off x="1085695" y="3301630"/>
              <a:ext cx="1440540" cy="1273600"/>
              <a:chOff x="1085695" y="3301630"/>
              <a:chExt cx="1440540" cy="1273600"/>
            </a:xfrm>
          </p:grpSpPr>
          <p:sp>
            <p:nvSpPr>
              <p:cNvPr id="131"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132" name="Shape 208"/>
              <p:cNvPicPr preferRelativeResize="0"/>
              <p:nvPr/>
            </p:nvPicPr>
            <p:blipFill>
              <a:blip r:embed="rId3"/>
              <a:stretch>
                <a:fillRect/>
              </a:stretch>
            </p:blipFill>
            <p:spPr>
              <a:xfrm>
                <a:off x="1167072" y="3437845"/>
                <a:ext cx="808000" cy="808000"/>
              </a:xfrm>
              <a:prstGeom prst="rect">
                <a:avLst/>
              </a:prstGeom>
              <a:noFill/>
              <a:ln>
                <a:noFill/>
              </a:ln>
            </p:spPr>
          </p:pic>
          <p:sp>
            <p:nvSpPr>
              <p:cNvPr id="133"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shard0</a:t>
                </a:r>
              </a:p>
            </p:txBody>
          </p:sp>
          <p:sp>
            <p:nvSpPr>
              <p:cNvPr id="134" name="Oval 133"/>
              <p:cNvSpPr/>
              <p:nvPr/>
            </p:nvSpPr>
            <p:spPr>
              <a:xfrm>
                <a:off x="2040605" y="3646162"/>
                <a:ext cx="391366" cy="39136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chemeClr val="tx1"/>
                    </a:solidFill>
                  </a:rPr>
                  <a:t>S</a:t>
                </a:r>
              </a:p>
            </p:txBody>
          </p:sp>
        </p:grpSp>
        <p:grpSp>
          <p:nvGrpSpPr>
            <p:cNvPr id="116" name="Group 115"/>
            <p:cNvGrpSpPr/>
            <p:nvPr/>
          </p:nvGrpSpPr>
          <p:grpSpPr>
            <a:xfrm>
              <a:off x="2635250" y="3301630"/>
              <a:ext cx="1440540" cy="1273600"/>
              <a:chOff x="1085695" y="3301630"/>
              <a:chExt cx="1440540" cy="1273600"/>
            </a:xfrm>
          </p:grpSpPr>
          <p:sp>
            <p:nvSpPr>
              <p:cNvPr id="127"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128" name="Shape 208"/>
              <p:cNvPicPr preferRelativeResize="0"/>
              <p:nvPr/>
            </p:nvPicPr>
            <p:blipFill>
              <a:blip r:embed="rId3"/>
              <a:stretch>
                <a:fillRect/>
              </a:stretch>
            </p:blipFill>
            <p:spPr>
              <a:xfrm>
                <a:off x="1167072" y="3437845"/>
                <a:ext cx="808000" cy="808000"/>
              </a:xfrm>
              <a:prstGeom prst="rect">
                <a:avLst/>
              </a:prstGeom>
              <a:noFill/>
              <a:ln>
                <a:noFill/>
              </a:ln>
            </p:spPr>
          </p:pic>
          <p:sp>
            <p:nvSpPr>
              <p:cNvPr id="129"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shard1</a:t>
                </a:r>
              </a:p>
            </p:txBody>
          </p:sp>
          <p:sp>
            <p:nvSpPr>
              <p:cNvPr id="130" name="Oval 129"/>
              <p:cNvSpPr/>
              <p:nvPr/>
            </p:nvSpPr>
            <p:spPr>
              <a:xfrm>
                <a:off x="2040605" y="3646162"/>
                <a:ext cx="391366" cy="39136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b="1" dirty="0">
                    <a:solidFill>
                      <a:schemeClr val="tx1"/>
                    </a:solidFill>
                  </a:rPr>
                  <a:t>S</a:t>
                </a:r>
              </a:p>
            </p:txBody>
          </p:sp>
        </p:grpSp>
        <p:grpSp>
          <p:nvGrpSpPr>
            <p:cNvPr id="117" name="Group 116"/>
            <p:cNvGrpSpPr/>
            <p:nvPr/>
          </p:nvGrpSpPr>
          <p:grpSpPr>
            <a:xfrm>
              <a:off x="1077422" y="4671597"/>
              <a:ext cx="1440540" cy="1273600"/>
              <a:chOff x="1085695" y="3301630"/>
              <a:chExt cx="1440540" cy="1273600"/>
            </a:xfrm>
          </p:grpSpPr>
          <p:sp>
            <p:nvSpPr>
              <p:cNvPr id="123"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124" name="Shape 208"/>
              <p:cNvPicPr preferRelativeResize="0"/>
              <p:nvPr/>
            </p:nvPicPr>
            <p:blipFill>
              <a:blip r:embed="rId3"/>
              <a:stretch>
                <a:fillRect/>
              </a:stretch>
            </p:blipFill>
            <p:spPr>
              <a:xfrm>
                <a:off x="1406168" y="3437845"/>
                <a:ext cx="808000" cy="808000"/>
              </a:xfrm>
              <a:prstGeom prst="rect">
                <a:avLst/>
              </a:prstGeom>
              <a:noFill/>
              <a:ln>
                <a:noFill/>
              </a:ln>
            </p:spPr>
          </p:pic>
          <p:sp>
            <p:nvSpPr>
              <p:cNvPr id="125"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shard2</a:t>
                </a:r>
              </a:p>
            </p:txBody>
          </p:sp>
        </p:grpSp>
        <p:grpSp>
          <p:nvGrpSpPr>
            <p:cNvPr id="118" name="Group 117"/>
            <p:cNvGrpSpPr/>
            <p:nvPr/>
          </p:nvGrpSpPr>
          <p:grpSpPr>
            <a:xfrm>
              <a:off x="2626977" y="4671597"/>
              <a:ext cx="1440540" cy="1273600"/>
              <a:chOff x="1085695" y="3301630"/>
              <a:chExt cx="1440540" cy="1273600"/>
            </a:xfrm>
          </p:grpSpPr>
          <p:sp>
            <p:nvSpPr>
              <p:cNvPr id="119" name="Shape 207"/>
              <p:cNvSpPr/>
              <p:nvPr/>
            </p:nvSpPr>
            <p:spPr>
              <a:xfrm>
                <a:off x="1085695" y="3301630"/>
                <a:ext cx="1432400" cy="1273600"/>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120" name="Shape 208"/>
              <p:cNvPicPr preferRelativeResize="0"/>
              <p:nvPr/>
            </p:nvPicPr>
            <p:blipFill>
              <a:blip r:embed="rId3"/>
              <a:stretch>
                <a:fillRect/>
              </a:stretch>
            </p:blipFill>
            <p:spPr>
              <a:xfrm>
                <a:off x="1397895" y="3437845"/>
                <a:ext cx="808000" cy="808000"/>
              </a:xfrm>
              <a:prstGeom prst="rect">
                <a:avLst/>
              </a:prstGeom>
              <a:noFill/>
              <a:ln>
                <a:noFill/>
              </a:ln>
            </p:spPr>
          </p:pic>
          <p:sp>
            <p:nvSpPr>
              <p:cNvPr id="121" name="Shape 209"/>
              <p:cNvSpPr txBox="1"/>
              <p:nvPr/>
            </p:nvSpPr>
            <p:spPr>
              <a:xfrm>
                <a:off x="1096743" y="4279011"/>
                <a:ext cx="1429492" cy="288400"/>
              </a:xfrm>
              <a:prstGeom prst="rect">
                <a:avLst/>
              </a:prstGeom>
              <a:noFill/>
              <a:ln>
                <a:noFill/>
              </a:ln>
            </p:spPr>
            <p:txBody>
              <a:bodyPr lIns="91440" tIns="91440" rIns="91440" bIns="91440" anchor="ctr" anchorCtr="0">
                <a:noAutofit/>
              </a:bodyPr>
              <a:lstStyle/>
              <a:p>
                <a:pPr algn="ctr"/>
                <a:r>
                  <a:rPr lang="en" sz="1733" b="1" dirty="0">
                    <a:latin typeface="Helvetica Neue"/>
                    <a:ea typeface="Helvetica Neue"/>
                    <a:cs typeface="Helvetica Neue"/>
                    <a:sym typeface="Helvetica Neue"/>
                  </a:rPr>
                  <a:t>config</a:t>
                </a:r>
              </a:p>
            </p:txBody>
          </p:sp>
        </p:grpSp>
      </p:grpSp>
    </p:spTree>
    <p:extLst>
      <p:ext uri="{BB962C8B-B14F-4D97-AF65-F5344CB8AC3E}">
        <p14:creationId xmlns:p14="http://schemas.microsoft.com/office/powerpoint/2010/main" val="13245069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Shape 265"/>
          <p:cNvSpPr/>
          <p:nvPr/>
        </p:nvSpPr>
        <p:spPr>
          <a:xfrm>
            <a:off x="449052" y="3971919"/>
            <a:ext cx="1836800" cy="17536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266" name="Shape 266"/>
          <p:cNvPicPr preferRelativeResize="0"/>
          <p:nvPr/>
        </p:nvPicPr>
        <p:blipFill>
          <a:blip r:embed="rId3"/>
          <a:stretch>
            <a:fillRect/>
          </a:stretch>
        </p:blipFill>
        <p:spPr>
          <a:xfrm>
            <a:off x="845840" y="4185022"/>
            <a:ext cx="1036400" cy="1036400"/>
          </a:xfrm>
          <a:prstGeom prst="rect">
            <a:avLst/>
          </a:prstGeom>
          <a:noFill/>
          <a:ln>
            <a:noFill/>
          </a:ln>
        </p:spPr>
      </p:pic>
      <p:sp>
        <p:nvSpPr>
          <p:cNvPr id="267" name="Shape 267"/>
          <p:cNvSpPr/>
          <p:nvPr/>
        </p:nvSpPr>
        <p:spPr>
          <a:xfrm>
            <a:off x="4441785" y="3971919"/>
            <a:ext cx="1836800" cy="17536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sp>
        <p:nvSpPr>
          <p:cNvPr id="268" name="Shape 268"/>
          <p:cNvSpPr/>
          <p:nvPr/>
        </p:nvSpPr>
        <p:spPr>
          <a:xfrm>
            <a:off x="2433452" y="3971919"/>
            <a:ext cx="1836800" cy="1753600"/>
          </a:xfrm>
          <a:prstGeom prst="rect">
            <a:avLst/>
          </a:prstGeom>
          <a:solidFill>
            <a:schemeClr val="bg1"/>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1867" dirty="0"/>
          </a:p>
        </p:txBody>
      </p:sp>
      <p:pic>
        <p:nvPicPr>
          <p:cNvPr id="269" name="Shape 269"/>
          <p:cNvPicPr preferRelativeResize="0"/>
          <p:nvPr/>
        </p:nvPicPr>
        <p:blipFill>
          <a:blip r:embed="rId3"/>
          <a:stretch>
            <a:fillRect/>
          </a:stretch>
        </p:blipFill>
        <p:spPr>
          <a:xfrm>
            <a:off x="2865473" y="4185022"/>
            <a:ext cx="1036400" cy="1036400"/>
          </a:xfrm>
          <a:prstGeom prst="rect">
            <a:avLst/>
          </a:prstGeom>
          <a:noFill/>
          <a:ln>
            <a:noFill/>
          </a:ln>
        </p:spPr>
      </p:pic>
      <p:pic>
        <p:nvPicPr>
          <p:cNvPr id="270" name="Shape 270"/>
          <p:cNvPicPr preferRelativeResize="0"/>
          <p:nvPr/>
        </p:nvPicPr>
        <p:blipFill>
          <a:blip r:embed="rId3"/>
          <a:stretch>
            <a:fillRect/>
          </a:stretch>
        </p:blipFill>
        <p:spPr>
          <a:xfrm>
            <a:off x="4876390" y="4185022"/>
            <a:ext cx="1036400" cy="1036400"/>
          </a:xfrm>
          <a:prstGeom prst="rect">
            <a:avLst/>
          </a:prstGeom>
          <a:noFill/>
          <a:ln>
            <a:noFill/>
          </a:ln>
        </p:spPr>
      </p:pic>
      <p:sp>
        <p:nvSpPr>
          <p:cNvPr id="271" name="Shape 271"/>
          <p:cNvSpPr txBox="1"/>
          <p:nvPr/>
        </p:nvSpPr>
        <p:spPr>
          <a:xfrm>
            <a:off x="449052" y="5327206"/>
            <a:ext cx="1836800" cy="396800"/>
          </a:xfrm>
          <a:prstGeom prst="rect">
            <a:avLst/>
          </a:prstGeom>
          <a:noFill/>
          <a:ln>
            <a:noFill/>
          </a:ln>
        </p:spPr>
        <p:txBody>
          <a:bodyPr lIns="0" tIns="45720" rIns="0" bIns="45720" anchor="ctr" anchorCtr="0">
            <a:noAutofit/>
          </a:bodyPr>
          <a:lstStyle/>
          <a:p>
            <a:pPr algn="ctr"/>
            <a:r>
              <a:rPr lang="en" sz="1733" b="1" dirty="0" smtClean="0">
                <a:latin typeface="Helvetica Neue"/>
                <a:ea typeface="Helvetica Neue"/>
                <a:cs typeface="Helvetica Neue"/>
                <a:sym typeface="Helvetica Neue"/>
              </a:rPr>
              <a:t>mongod—270</a:t>
            </a:r>
            <a:r>
              <a:rPr lang="en-US" sz="1733" b="1" dirty="0">
                <a:latin typeface="Helvetica Neue"/>
                <a:ea typeface="Helvetica Neue"/>
                <a:cs typeface="Helvetica Neue"/>
                <a:sym typeface="Helvetica Neue"/>
              </a:rPr>
              <a:t>1</a:t>
            </a:r>
            <a:r>
              <a:rPr lang="en" sz="1733" b="1" dirty="0">
                <a:latin typeface="Helvetica Neue"/>
                <a:ea typeface="Helvetica Neue"/>
                <a:cs typeface="Helvetica Neue"/>
                <a:sym typeface="Helvetica Neue"/>
              </a:rPr>
              <a:t>7</a:t>
            </a:r>
          </a:p>
        </p:txBody>
      </p:sp>
      <p:sp>
        <p:nvSpPr>
          <p:cNvPr id="272" name="Shape 272"/>
          <p:cNvSpPr txBox="1"/>
          <p:nvPr/>
        </p:nvSpPr>
        <p:spPr>
          <a:xfrm>
            <a:off x="2433452" y="5327206"/>
            <a:ext cx="1836800" cy="396800"/>
          </a:xfrm>
          <a:prstGeom prst="rect">
            <a:avLst/>
          </a:prstGeom>
          <a:noFill/>
          <a:ln>
            <a:noFill/>
          </a:ln>
        </p:spPr>
        <p:txBody>
          <a:bodyPr lIns="0" tIns="45720" rIns="0" bIns="45720" anchor="ctr" anchorCtr="0">
            <a:noAutofit/>
          </a:bodyPr>
          <a:lstStyle>
            <a:defPPr marR="0" lvl="0" algn="l" rtl="0">
              <a:lnSpc>
                <a:spcPct val="100000"/>
              </a:lnSpc>
              <a:spcBef>
                <a:spcPts val="0"/>
              </a:spcBef>
              <a:spcAft>
                <a:spcPts val="0"/>
              </a:spcAft>
            </a:defPPr>
            <a:lvl1pPr algn="ctr">
              <a:defRPr sz="1733" b="1">
                <a:latin typeface="Helvetica Neue"/>
                <a:ea typeface="Helvetica Neue"/>
                <a:cs typeface="Helvetica Neue"/>
              </a:defRPr>
            </a:lvl1pPr>
          </a:lstStyle>
          <a:p>
            <a:r>
              <a:rPr lang="en" dirty="0" smtClean="0">
                <a:sym typeface="Helvetica Neue"/>
              </a:rPr>
              <a:t>mongod—270</a:t>
            </a:r>
            <a:r>
              <a:rPr lang="en-US" dirty="0">
                <a:sym typeface="Helvetica Neue"/>
              </a:rPr>
              <a:t>1</a:t>
            </a:r>
            <a:r>
              <a:rPr lang="en" dirty="0">
                <a:sym typeface="Helvetica Neue"/>
              </a:rPr>
              <a:t>7</a:t>
            </a:r>
          </a:p>
        </p:txBody>
      </p:sp>
      <p:sp>
        <p:nvSpPr>
          <p:cNvPr id="273" name="Shape 273"/>
          <p:cNvSpPr txBox="1"/>
          <p:nvPr/>
        </p:nvSpPr>
        <p:spPr>
          <a:xfrm>
            <a:off x="4459938" y="5327206"/>
            <a:ext cx="1818647" cy="396800"/>
          </a:xfrm>
          <a:prstGeom prst="rect">
            <a:avLst/>
          </a:prstGeom>
          <a:noFill/>
          <a:ln>
            <a:noFill/>
          </a:ln>
        </p:spPr>
        <p:txBody>
          <a:bodyPr lIns="0" tIns="45720" rIns="0" bIns="45720" anchor="ctr" anchorCtr="0">
            <a:noAutofit/>
          </a:bodyPr>
          <a:lstStyle>
            <a:defPPr marR="0" lvl="0" algn="l" rtl="0">
              <a:lnSpc>
                <a:spcPct val="100000"/>
              </a:lnSpc>
              <a:spcBef>
                <a:spcPts val="0"/>
              </a:spcBef>
              <a:spcAft>
                <a:spcPts val="0"/>
              </a:spcAft>
            </a:defPPr>
            <a:lvl1pPr algn="ctr">
              <a:defRPr sz="1733" b="1">
                <a:latin typeface="Helvetica Neue"/>
                <a:ea typeface="Helvetica Neue"/>
                <a:cs typeface="Helvetica Neue"/>
              </a:defRPr>
            </a:lvl1pPr>
          </a:lstStyle>
          <a:p>
            <a:r>
              <a:rPr lang="en" dirty="0" smtClean="0">
                <a:sym typeface="Helvetica Neue"/>
              </a:rPr>
              <a:t>mongod—270</a:t>
            </a:r>
            <a:r>
              <a:rPr lang="en-US" dirty="0">
                <a:sym typeface="Helvetica Neue"/>
              </a:rPr>
              <a:t>1</a:t>
            </a:r>
            <a:r>
              <a:rPr lang="en" dirty="0">
                <a:sym typeface="Helvetica Neue"/>
              </a:rPr>
              <a:t>7</a:t>
            </a:r>
          </a:p>
        </p:txBody>
      </p:sp>
      <p:pic>
        <p:nvPicPr>
          <p:cNvPr id="275" name="Shape 275"/>
          <p:cNvPicPr preferRelativeResize="0"/>
          <p:nvPr/>
        </p:nvPicPr>
        <p:blipFill>
          <a:blip r:embed="rId4"/>
          <a:stretch>
            <a:fillRect/>
          </a:stretch>
        </p:blipFill>
        <p:spPr>
          <a:xfrm>
            <a:off x="1463305" y="1738547"/>
            <a:ext cx="1219200" cy="1219200"/>
          </a:xfrm>
          <a:prstGeom prst="rect">
            <a:avLst/>
          </a:prstGeom>
          <a:noFill/>
          <a:ln>
            <a:noFill/>
          </a:ln>
        </p:spPr>
      </p:pic>
      <p:cxnSp>
        <p:nvCxnSpPr>
          <p:cNvPr id="276" name="Shape 276"/>
          <p:cNvCxnSpPr>
            <a:stCxn id="275" idx="2"/>
            <a:endCxn id="266" idx="0"/>
          </p:cNvCxnSpPr>
          <p:nvPr/>
        </p:nvCxnSpPr>
        <p:spPr>
          <a:xfrm flipH="1">
            <a:off x="1364040" y="2957747"/>
            <a:ext cx="708865" cy="1227275"/>
          </a:xfrm>
          <a:prstGeom prst="straightConnector1">
            <a:avLst/>
          </a:prstGeom>
          <a:noFill/>
          <a:ln w="25400" cap="flat" cmpd="sng">
            <a:solidFill>
              <a:schemeClr val="accent4"/>
            </a:solidFill>
            <a:prstDash val="solid"/>
            <a:round/>
            <a:headEnd type="none" w="med" len="med"/>
            <a:tailEnd type="triangle" w="lg" len="lg"/>
          </a:ln>
        </p:spPr>
      </p:cxnSp>
      <p:cxnSp>
        <p:nvCxnSpPr>
          <p:cNvPr id="277" name="Shape 277"/>
          <p:cNvCxnSpPr>
            <a:stCxn id="275" idx="2"/>
          </p:cNvCxnSpPr>
          <p:nvPr/>
        </p:nvCxnSpPr>
        <p:spPr>
          <a:xfrm>
            <a:off x="2072905" y="2957747"/>
            <a:ext cx="1184645" cy="1227275"/>
          </a:xfrm>
          <a:prstGeom prst="straightConnector1">
            <a:avLst/>
          </a:prstGeom>
          <a:noFill/>
          <a:ln w="25400" cap="flat" cmpd="sng">
            <a:solidFill>
              <a:schemeClr val="accent4"/>
            </a:solidFill>
            <a:prstDash val="solid"/>
            <a:round/>
            <a:headEnd type="none" w="med" len="med"/>
            <a:tailEnd type="triangle" w="lg" len="lg"/>
          </a:ln>
        </p:spPr>
      </p:cxnSp>
      <p:cxnSp>
        <p:nvCxnSpPr>
          <p:cNvPr id="278" name="Shape 278"/>
          <p:cNvCxnSpPr>
            <a:stCxn id="275" idx="2"/>
          </p:cNvCxnSpPr>
          <p:nvPr/>
        </p:nvCxnSpPr>
        <p:spPr>
          <a:xfrm>
            <a:off x="2072905" y="2957747"/>
            <a:ext cx="3194420" cy="1227275"/>
          </a:xfrm>
          <a:prstGeom prst="straightConnector1">
            <a:avLst/>
          </a:prstGeom>
          <a:noFill/>
          <a:ln w="25400" cap="flat" cmpd="sng">
            <a:solidFill>
              <a:schemeClr val="accent4"/>
            </a:solidFill>
            <a:prstDash val="solid"/>
            <a:round/>
            <a:headEnd type="none" w="med" len="med"/>
            <a:tailEnd type="triangle" w="lg" len="lg"/>
          </a:ln>
        </p:spPr>
      </p:cxnSp>
      <p:cxnSp>
        <p:nvCxnSpPr>
          <p:cNvPr id="279" name="Shape 279"/>
          <p:cNvCxnSpPr>
            <a:stCxn id="285" idx="2"/>
          </p:cNvCxnSpPr>
          <p:nvPr/>
        </p:nvCxnSpPr>
        <p:spPr>
          <a:xfrm flipH="1">
            <a:off x="1463305" y="2939747"/>
            <a:ext cx="2976027" cy="1245275"/>
          </a:xfrm>
          <a:prstGeom prst="straightConnector1">
            <a:avLst/>
          </a:prstGeom>
          <a:noFill/>
          <a:ln w="25400" cap="flat" cmpd="sng">
            <a:solidFill>
              <a:schemeClr val="accent2"/>
            </a:solidFill>
            <a:prstDash val="solid"/>
            <a:round/>
            <a:headEnd type="none" w="med" len="med"/>
            <a:tailEnd type="triangle" w="lg" len="lg"/>
          </a:ln>
        </p:spPr>
      </p:cxnSp>
      <p:cxnSp>
        <p:nvCxnSpPr>
          <p:cNvPr id="280" name="Shape 280"/>
          <p:cNvCxnSpPr>
            <a:stCxn id="285" idx="2"/>
          </p:cNvCxnSpPr>
          <p:nvPr/>
        </p:nvCxnSpPr>
        <p:spPr>
          <a:xfrm flipH="1">
            <a:off x="3505200" y="2939747"/>
            <a:ext cx="934132" cy="1245275"/>
          </a:xfrm>
          <a:prstGeom prst="straightConnector1">
            <a:avLst/>
          </a:prstGeom>
          <a:noFill/>
          <a:ln w="25400" cap="flat" cmpd="sng">
            <a:solidFill>
              <a:schemeClr val="accent2"/>
            </a:solidFill>
            <a:prstDash val="solid"/>
            <a:round/>
            <a:headEnd type="none" w="med" len="med"/>
            <a:tailEnd type="triangle" w="lg" len="lg"/>
          </a:ln>
        </p:spPr>
      </p:cxnSp>
      <p:cxnSp>
        <p:nvCxnSpPr>
          <p:cNvPr id="282" name="Shape 282"/>
          <p:cNvCxnSpPr>
            <a:stCxn id="285" idx="2"/>
          </p:cNvCxnSpPr>
          <p:nvPr/>
        </p:nvCxnSpPr>
        <p:spPr>
          <a:xfrm>
            <a:off x="4439332" y="2939747"/>
            <a:ext cx="955258" cy="1245275"/>
          </a:xfrm>
          <a:prstGeom prst="straightConnector1">
            <a:avLst/>
          </a:prstGeom>
          <a:noFill/>
          <a:ln w="25400" cap="flat" cmpd="sng">
            <a:solidFill>
              <a:schemeClr val="accent2"/>
            </a:solidFill>
            <a:prstDash val="solid"/>
            <a:round/>
            <a:headEnd type="none" w="med" len="med"/>
            <a:tailEnd type="triangle" w="lg" len="lg"/>
          </a:ln>
        </p:spPr>
      </p:cxnSp>
      <p:pic>
        <p:nvPicPr>
          <p:cNvPr id="285" name="Shape 285"/>
          <p:cNvPicPr preferRelativeResize="0"/>
          <p:nvPr/>
        </p:nvPicPr>
        <p:blipFill>
          <a:blip r:embed="rId5"/>
          <a:stretch>
            <a:fillRect/>
          </a:stretch>
        </p:blipFill>
        <p:spPr>
          <a:xfrm>
            <a:off x="3847732" y="1756547"/>
            <a:ext cx="1183200" cy="1183200"/>
          </a:xfrm>
          <a:prstGeom prst="rect">
            <a:avLst/>
          </a:prstGeom>
          <a:noFill/>
          <a:ln>
            <a:noFill/>
          </a:ln>
        </p:spPr>
      </p:pic>
      <p:sp>
        <p:nvSpPr>
          <p:cNvPr id="286" name="Shape 286"/>
          <p:cNvSpPr txBox="1"/>
          <p:nvPr/>
        </p:nvSpPr>
        <p:spPr>
          <a:xfrm>
            <a:off x="6368800" y="1310667"/>
            <a:ext cx="5630400" cy="4910400"/>
          </a:xfrm>
          <a:prstGeom prst="rect">
            <a:avLst/>
          </a:prstGeom>
          <a:noFill/>
          <a:ln>
            <a:noFill/>
          </a:ln>
        </p:spPr>
        <p:txBody>
          <a:bodyPr lIns="121900" tIns="121900" rIns="121900" bIns="121900" anchor="t" anchorCtr="0">
            <a:noAutofit/>
          </a:bodyPr>
          <a:lstStyle/>
          <a:p>
            <a:endParaRPr sz="1867" dirty="0"/>
          </a:p>
        </p:txBody>
      </p:sp>
      <p:sp>
        <p:nvSpPr>
          <p:cNvPr id="287" name="Shape 287"/>
          <p:cNvSpPr txBox="1"/>
          <p:nvPr/>
        </p:nvSpPr>
        <p:spPr>
          <a:xfrm>
            <a:off x="6925568" y="1567498"/>
            <a:ext cx="4796244" cy="4364667"/>
          </a:xfrm>
          <a:prstGeom prst="rect">
            <a:avLst/>
          </a:prstGeom>
          <a:noFill/>
          <a:ln w="9525" cap="flat" cmpd="sng">
            <a:solidFill>
              <a:srgbClr val="FFFFFF"/>
            </a:solidFill>
            <a:prstDash val="solid"/>
            <a:round/>
            <a:headEnd type="none" w="med" len="med"/>
            <a:tailEnd type="none" w="med" len="med"/>
          </a:ln>
        </p:spPr>
        <p:txBody>
          <a:bodyPr lIns="121900" tIns="121900" rIns="121900" bIns="121900" anchor="t" anchorCtr="0">
            <a:noAutofit/>
          </a:bodyPr>
          <a:lstStyle/>
          <a:p>
            <a:r>
              <a:rPr lang="en" sz="2000" dirty="0">
                <a:solidFill>
                  <a:schemeClr val="tx1"/>
                </a:solidFill>
                <a:latin typeface="+mn-lt"/>
                <a:ea typeface="Helvetica Neue"/>
                <a:cs typeface="Helvetica Neue"/>
                <a:sym typeface="Helvetica Neue"/>
              </a:rPr>
              <a:t>One </a:t>
            </a:r>
            <a:r>
              <a:rPr lang="en" sz="2000" dirty="0" smtClean="0">
                <a:solidFill>
                  <a:schemeClr val="tx1"/>
                </a:solidFill>
                <a:latin typeface="+mn-lt"/>
                <a:ea typeface="Helvetica Neue"/>
                <a:cs typeface="Helvetica Neue"/>
                <a:sym typeface="Helvetica Neue"/>
              </a:rPr>
              <a:t>security group per </a:t>
            </a:r>
            <a:r>
              <a:rPr lang="en" sz="2000" dirty="0">
                <a:solidFill>
                  <a:schemeClr val="tx1"/>
                </a:solidFill>
                <a:latin typeface="+mn-lt"/>
                <a:ea typeface="Helvetica Neue"/>
                <a:cs typeface="Helvetica Neue"/>
                <a:sym typeface="Helvetica Neue"/>
              </a:rPr>
              <a:t>VPC applied to all </a:t>
            </a:r>
            <a:r>
              <a:rPr lang="en" sz="2000" dirty="0" smtClean="0">
                <a:solidFill>
                  <a:schemeClr val="tx1"/>
                </a:solidFill>
                <a:latin typeface="+mn-lt"/>
                <a:ea typeface="Helvetica Neue"/>
                <a:cs typeface="Helvetica Neue"/>
                <a:sym typeface="Helvetica Neue"/>
              </a:rPr>
              <a:t>Amazon EC2 instances</a:t>
            </a:r>
            <a:endParaRPr lang="en" sz="2000" dirty="0">
              <a:solidFill>
                <a:schemeClr val="tx1"/>
              </a:solidFill>
              <a:latin typeface="+mn-lt"/>
              <a:ea typeface="Helvetica Neue"/>
              <a:cs typeface="Helvetica Neue"/>
              <a:sym typeface="Helvetica Neue"/>
            </a:endParaRPr>
          </a:p>
          <a:p>
            <a:endParaRPr sz="2000" dirty="0">
              <a:solidFill>
                <a:schemeClr val="tx1"/>
              </a:solidFill>
              <a:latin typeface="+mn-lt"/>
              <a:ea typeface="Helvetica Neue"/>
              <a:cs typeface="Helvetica Neue"/>
              <a:sym typeface="Helvetica Neue"/>
            </a:endParaRPr>
          </a:p>
          <a:p>
            <a:r>
              <a:rPr lang="en" sz="2000" dirty="0">
                <a:solidFill>
                  <a:schemeClr val="tx1"/>
                </a:solidFill>
                <a:latin typeface="+mn-lt"/>
                <a:ea typeface="Helvetica Neue"/>
                <a:cs typeface="Helvetica Neue"/>
                <a:sym typeface="Helvetica Neue"/>
              </a:rPr>
              <a:t>Three classes of security rules:</a:t>
            </a:r>
          </a:p>
          <a:p>
            <a:endParaRPr sz="2000" dirty="0">
              <a:solidFill>
                <a:schemeClr val="tx1"/>
              </a:solidFill>
              <a:latin typeface="+mn-lt"/>
              <a:ea typeface="Helvetica Neue"/>
              <a:cs typeface="Helvetica Neue"/>
              <a:sym typeface="Helvetica Neue"/>
            </a:endParaRPr>
          </a:p>
          <a:p>
            <a:pPr marL="339725" indent="-339725">
              <a:spcAft>
                <a:spcPts val="600"/>
              </a:spcAft>
              <a:buClr>
                <a:schemeClr val="accent3"/>
              </a:buClr>
              <a:buSzPct val="75000"/>
              <a:buFont typeface="Helvetica Neue"/>
              <a:buChar char="●"/>
            </a:pPr>
            <a:r>
              <a:rPr lang="en" sz="2000" dirty="0">
                <a:solidFill>
                  <a:schemeClr val="accent3"/>
                </a:solidFill>
                <a:latin typeface="+mn-lt"/>
                <a:ea typeface="Helvetica Neue"/>
                <a:cs typeface="Helvetica Neue"/>
                <a:sym typeface="Helvetica Neue"/>
              </a:rPr>
              <a:t>MongoDB traffic between </a:t>
            </a:r>
            <a:r>
              <a:rPr lang="en" sz="2000" dirty="0" smtClean="0">
                <a:solidFill>
                  <a:schemeClr val="accent3"/>
                </a:solidFill>
                <a:latin typeface="+mn-lt"/>
                <a:ea typeface="Helvetica Neue"/>
                <a:cs typeface="Helvetica Neue"/>
                <a:sym typeface="Helvetica Neue"/>
              </a:rPr>
              <a:t>cluster </a:t>
            </a:r>
            <a:r>
              <a:rPr lang="en" sz="2000" dirty="0">
                <a:solidFill>
                  <a:schemeClr val="accent3"/>
                </a:solidFill>
                <a:latin typeface="+mn-lt"/>
                <a:ea typeface="Helvetica Neue"/>
                <a:cs typeface="Helvetica Neue"/>
                <a:sym typeface="Helvetica Neue"/>
              </a:rPr>
              <a:t>members</a:t>
            </a:r>
            <a:endParaRPr lang="en-US" sz="2000" dirty="0">
              <a:solidFill>
                <a:schemeClr val="accent3"/>
              </a:solidFill>
              <a:latin typeface="+mn-lt"/>
              <a:ea typeface="Helvetica Neue"/>
              <a:cs typeface="Helvetica Neue"/>
              <a:sym typeface="Helvetica Neue"/>
            </a:endParaRPr>
          </a:p>
          <a:p>
            <a:pPr marL="339725" indent="-339725">
              <a:spcAft>
                <a:spcPts val="600"/>
              </a:spcAft>
              <a:buClr>
                <a:schemeClr val="accent4"/>
              </a:buClr>
              <a:buSzPct val="75000"/>
              <a:buFont typeface="Helvetica Neue"/>
              <a:buChar char="●"/>
            </a:pPr>
            <a:r>
              <a:rPr lang="en" sz="2000" dirty="0">
                <a:solidFill>
                  <a:schemeClr val="accent4"/>
                </a:solidFill>
                <a:latin typeface="+mn-lt"/>
                <a:ea typeface="Helvetica Neue"/>
                <a:cs typeface="Helvetica Neue"/>
                <a:sym typeface="Helvetica Neue"/>
              </a:rPr>
              <a:t>MongoDB traffic between </a:t>
            </a:r>
            <a:r>
              <a:rPr lang="en" sz="2000" dirty="0" smtClean="0">
                <a:solidFill>
                  <a:schemeClr val="accent4"/>
                </a:solidFill>
                <a:latin typeface="+mn-lt"/>
                <a:ea typeface="Helvetica Neue"/>
                <a:cs typeface="Helvetica Neue"/>
                <a:sym typeface="Helvetica Neue"/>
              </a:rPr>
              <a:t>application and clusters</a:t>
            </a:r>
            <a:endParaRPr lang="en-US" sz="2000" dirty="0" smtClean="0">
              <a:solidFill>
                <a:schemeClr val="accent4"/>
              </a:solidFill>
              <a:latin typeface="+mn-lt"/>
              <a:ea typeface="Helvetica Neue"/>
              <a:cs typeface="Helvetica Neue"/>
              <a:sym typeface="Helvetica Neue"/>
            </a:endParaRPr>
          </a:p>
          <a:p>
            <a:pPr marL="339725" indent="-339725">
              <a:spcAft>
                <a:spcPts val="600"/>
              </a:spcAft>
              <a:buClr>
                <a:schemeClr val="accent2"/>
              </a:buClr>
              <a:buSzPct val="75000"/>
              <a:buFont typeface="Helvetica Neue"/>
              <a:buChar char="●"/>
            </a:pPr>
            <a:r>
              <a:rPr lang="en" sz="2000" dirty="0" smtClean="0">
                <a:solidFill>
                  <a:schemeClr val="accent2"/>
                </a:solidFill>
                <a:latin typeface="+mn-lt"/>
                <a:ea typeface="Helvetica Neue"/>
                <a:cs typeface="Helvetica Neue"/>
                <a:sym typeface="Helvetica Neue"/>
              </a:rPr>
              <a:t>SSH traffic </a:t>
            </a:r>
            <a:r>
              <a:rPr lang="en" sz="2000" dirty="0">
                <a:solidFill>
                  <a:schemeClr val="accent2"/>
                </a:solidFill>
                <a:latin typeface="+mn-lt"/>
                <a:ea typeface="Helvetica Neue"/>
                <a:cs typeface="Helvetica Neue"/>
                <a:sym typeface="Helvetica Neue"/>
              </a:rPr>
              <a:t>between production support jump box and EC2 </a:t>
            </a:r>
            <a:r>
              <a:rPr lang="en" sz="2000" dirty="0" smtClean="0">
                <a:solidFill>
                  <a:schemeClr val="accent2"/>
                </a:solidFill>
                <a:latin typeface="+mn-lt"/>
                <a:ea typeface="Helvetica Neue"/>
                <a:cs typeface="Helvetica Neue"/>
                <a:sym typeface="Helvetica Neue"/>
              </a:rPr>
              <a:t>instance</a:t>
            </a:r>
            <a:endParaRPr lang="en" sz="2000" dirty="0">
              <a:solidFill>
                <a:schemeClr val="accent2"/>
              </a:solidFill>
              <a:latin typeface="+mn-lt"/>
              <a:ea typeface="Helvetica Neue"/>
              <a:cs typeface="Helvetica Neue"/>
              <a:sym typeface="Helvetica Neue"/>
            </a:endParaRPr>
          </a:p>
        </p:txBody>
      </p:sp>
      <p:sp>
        <p:nvSpPr>
          <p:cNvPr id="288" name="Shape 288"/>
          <p:cNvSpPr txBox="1"/>
          <p:nvPr/>
        </p:nvSpPr>
        <p:spPr>
          <a:xfrm>
            <a:off x="1318905" y="1220317"/>
            <a:ext cx="1508000" cy="381600"/>
          </a:xfrm>
          <a:prstGeom prst="rect">
            <a:avLst/>
          </a:prstGeom>
          <a:noFill/>
          <a:ln>
            <a:noFill/>
          </a:ln>
        </p:spPr>
        <p:txBody>
          <a:bodyPr lIns="121900" tIns="121900" rIns="121900" bIns="121900" anchor="ctr" anchorCtr="0">
            <a:noAutofit/>
          </a:bodyPr>
          <a:lstStyle/>
          <a:p>
            <a:pPr algn="ctr"/>
            <a:r>
              <a:rPr lang="en" sz="1600" dirty="0">
                <a:solidFill>
                  <a:schemeClr val="tx1"/>
                </a:solidFill>
                <a:latin typeface="Arial" charset="0"/>
                <a:ea typeface="Arial" charset="0"/>
                <a:cs typeface="Arial" charset="0"/>
                <a:sym typeface="Helvetica Neue"/>
              </a:rPr>
              <a:t>App Server</a:t>
            </a:r>
          </a:p>
        </p:txBody>
      </p:sp>
      <p:sp>
        <p:nvSpPr>
          <p:cNvPr id="289" name="Shape 289"/>
          <p:cNvSpPr txBox="1"/>
          <p:nvPr/>
        </p:nvSpPr>
        <p:spPr>
          <a:xfrm>
            <a:off x="3685273" y="1269117"/>
            <a:ext cx="1508000" cy="284000"/>
          </a:xfrm>
          <a:prstGeom prst="rect">
            <a:avLst/>
          </a:prstGeom>
          <a:noFill/>
          <a:ln>
            <a:noFill/>
          </a:ln>
        </p:spPr>
        <p:txBody>
          <a:bodyPr lIns="121900" tIns="121900" rIns="121900" bIns="121900" anchor="ctr" anchorCtr="0">
            <a:noAutofit/>
          </a:bodyPr>
          <a:lstStyle/>
          <a:p>
            <a:pPr algn="ctr"/>
            <a:r>
              <a:rPr lang="en" sz="1600" dirty="0">
                <a:solidFill>
                  <a:schemeClr val="tx1"/>
                </a:solidFill>
                <a:latin typeface="Arial" charset="0"/>
                <a:ea typeface="Arial" charset="0"/>
                <a:cs typeface="Arial" charset="0"/>
                <a:sym typeface="Helvetica Neue"/>
              </a:rPr>
              <a:t>Jump Box</a:t>
            </a:r>
          </a:p>
        </p:txBody>
      </p:sp>
      <p:sp>
        <p:nvSpPr>
          <p:cNvPr id="28" name="Shape 118"/>
          <p:cNvSpPr txBox="1">
            <a:spLocks noGrp="1"/>
          </p:cNvSpPr>
          <p:nvPr>
            <p:ph type="title"/>
          </p:nvPr>
        </p:nvSpPr>
        <p:spPr/>
        <p:txBody>
          <a:bodyPr/>
          <a:lstStyle/>
          <a:p>
            <a:pPr lvl="0"/>
            <a:r>
              <a:rPr lang="en-US" dirty="0" smtClean="0">
                <a:sym typeface="Arial Black"/>
              </a:rPr>
              <a:t>IP firewall using security groups</a:t>
            </a:r>
            <a:endParaRPr lang="en-US" dirty="0">
              <a:sym typeface="Arial Black"/>
            </a:endParaRPr>
          </a:p>
        </p:txBody>
      </p:sp>
      <p:sp>
        <p:nvSpPr>
          <p:cNvPr id="11" name="Right Brace 10"/>
          <p:cNvSpPr/>
          <p:nvPr/>
        </p:nvSpPr>
        <p:spPr>
          <a:xfrm rot="5400000">
            <a:off x="3097119" y="3151241"/>
            <a:ext cx="533400" cy="5829535"/>
          </a:xfrm>
          <a:prstGeom prst="rightBrace">
            <a:avLst>
              <a:gd name="adj1" fmla="val 41666"/>
              <a:gd name="adj2" fmla="val 50000"/>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71013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5177" y="5470030"/>
            <a:ext cx="7442792" cy="1008258"/>
            <a:chOff x="1435101" y="5470030"/>
            <a:chExt cx="7442792" cy="1008258"/>
          </a:xfrm>
        </p:grpSpPr>
        <p:grpSp>
          <p:nvGrpSpPr>
            <p:cNvPr id="69" name="Group 68"/>
            <p:cNvGrpSpPr/>
            <p:nvPr/>
          </p:nvGrpSpPr>
          <p:grpSpPr>
            <a:xfrm>
              <a:off x="1435101" y="5470030"/>
              <a:ext cx="7442792" cy="1006970"/>
              <a:chOff x="1435101" y="5470030"/>
              <a:chExt cx="7442792" cy="1006970"/>
            </a:xfrm>
          </p:grpSpPr>
          <p:cxnSp>
            <p:nvCxnSpPr>
              <p:cNvPr id="62" name="Straight Connector 61"/>
              <p:cNvCxnSpPr/>
              <p:nvPr/>
            </p:nvCxnSpPr>
            <p:spPr>
              <a:xfrm>
                <a:off x="1435101" y="5477980"/>
                <a:ext cx="25399" cy="999020"/>
              </a:xfrm>
              <a:prstGeom prst="line">
                <a:avLst/>
              </a:prstGeom>
              <a:ln cap="sq"/>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1460500" y="6477000"/>
                <a:ext cx="741739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8865193" y="5470030"/>
                <a:ext cx="0" cy="1006970"/>
              </a:xfrm>
              <a:prstGeom prst="line">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70" name="TextBox 69"/>
            <p:cNvSpPr txBox="1"/>
            <p:nvPr/>
          </p:nvSpPr>
          <p:spPr>
            <a:xfrm>
              <a:off x="1435101" y="6170511"/>
              <a:ext cx="7417393" cy="307777"/>
            </a:xfrm>
            <a:prstGeom prst="rect">
              <a:avLst/>
            </a:prstGeom>
            <a:noFill/>
          </p:spPr>
          <p:txBody>
            <a:bodyPr wrap="square" rtlCol="0">
              <a:spAutoFit/>
            </a:bodyPr>
            <a:lstStyle/>
            <a:p>
              <a:pPr algn="ctr"/>
              <a:r>
                <a:rPr lang="en-US" dirty="0"/>
                <a:t>173.31.248.0/21</a:t>
              </a:r>
            </a:p>
          </p:txBody>
        </p:sp>
      </p:grpSp>
      <p:grpSp>
        <p:nvGrpSpPr>
          <p:cNvPr id="5" name="Group 4"/>
          <p:cNvGrpSpPr/>
          <p:nvPr/>
        </p:nvGrpSpPr>
        <p:grpSpPr>
          <a:xfrm>
            <a:off x="1885533" y="5470030"/>
            <a:ext cx="6929336" cy="487781"/>
            <a:chOff x="1735457" y="5470030"/>
            <a:chExt cx="6929336" cy="487781"/>
          </a:xfrm>
        </p:grpSpPr>
        <p:cxnSp>
          <p:nvCxnSpPr>
            <p:cNvPr id="47" name="Connector: Elbow 46"/>
            <p:cNvCxnSpPr>
              <a:endCxn id="44" idx="2"/>
            </p:cNvCxnSpPr>
            <p:nvPr/>
          </p:nvCxnSpPr>
          <p:spPr>
            <a:xfrm rot="10800000" flipV="1">
              <a:off x="1807583" y="5470030"/>
              <a:ext cx="6857210" cy="1998"/>
            </a:xfrm>
            <a:prstGeom prst="bentConnector4">
              <a:avLst>
                <a:gd name="adj1" fmla="val 67"/>
                <a:gd name="adj2" fmla="val 24919169"/>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35457" y="5619257"/>
              <a:ext cx="6779259" cy="338554"/>
            </a:xfrm>
            <a:prstGeom prst="rect">
              <a:avLst/>
            </a:prstGeom>
            <a:noFill/>
          </p:spPr>
          <p:txBody>
            <a:bodyPr wrap="square" rtlCol="0">
              <a:spAutoFit/>
            </a:bodyPr>
            <a:lstStyle/>
            <a:p>
              <a:pPr algn="ctr"/>
              <a:r>
                <a:rPr lang="en-US" sz="1600" dirty="0"/>
                <a:t>10.0.0.0/16</a:t>
              </a:r>
            </a:p>
          </p:txBody>
        </p:sp>
      </p:grpSp>
      <p:sp>
        <p:nvSpPr>
          <p:cNvPr id="2" name="Title 1"/>
          <p:cNvSpPr>
            <a:spLocks noGrp="1"/>
          </p:cNvSpPr>
          <p:nvPr>
            <p:ph type="title"/>
          </p:nvPr>
        </p:nvSpPr>
        <p:spPr/>
        <p:txBody>
          <a:bodyPr/>
          <a:lstStyle/>
          <a:p>
            <a:r>
              <a:rPr lang="en-US" dirty="0"/>
              <a:t>VPC </a:t>
            </a:r>
            <a:r>
              <a:rPr lang="en-US" dirty="0" smtClean="0"/>
              <a:t>peering</a:t>
            </a:r>
            <a:endParaRPr lang="en-US" dirty="0"/>
          </a:p>
        </p:txBody>
      </p:sp>
      <p:grpSp>
        <p:nvGrpSpPr>
          <p:cNvPr id="3" name="Group 2"/>
          <p:cNvGrpSpPr/>
          <p:nvPr/>
        </p:nvGrpSpPr>
        <p:grpSpPr>
          <a:xfrm>
            <a:off x="599127" y="1350010"/>
            <a:ext cx="5385816" cy="4122018"/>
            <a:chOff x="449051" y="1350010"/>
            <a:chExt cx="5385816" cy="4122018"/>
          </a:xfrm>
        </p:grpSpPr>
        <p:sp>
          <p:nvSpPr>
            <p:cNvPr id="6" name="TextBox 5"/>
            <p:cNvSpPr txBox="1"/>
            <p:nvPr/>
          </p:nvSpPr>
          <p:spPr>
            <a:xfrm>
              <a:off x="449052" y="1350010"/>
              <a:ext cx="1822102" cy="543675"/>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0" indent="0" defTabSz="609585" eaLnBrk="1" latinLnBrk="0" hangingPunct="1">
                <a:spcBef>
                  <a:spcPct val="20000"/>
                </a:spcBef>
                <a:buFontTx/>
                <a:defRPr sz="2933" kern="1200">
                  <a:solidFill>
                    <a:schemeClr val="tx1"/>
                  </a:solidFill>
                  <a:ea typeface="+mn-ea"/>
                </a:defRPr>
              </a:lvl1pPr>
              <a:lvl2pPr marL="990575" indent="-380990" defTabSz="609585" eaLnBrk="1" latinLnBrk="0" hangingPunct="1">
                <a:spcBef>
                  <a:spcPct val="20000"/>
                </a:spcBef>
                <a:buFont typeface="Arial"/>
                <a:buChar char="•"/>
                <a:defRPr sz="2667" kern="1200">
                  <a:solidFill>
                    <a:schemeClr val="tx1"/>
                  </a:solidFill>
                  <a:ea typeface="+mn-ea"/>
                </a:defRPr>
              </a:lvl2pPr>
              <a:lvl3pPr marL="1523962" indent="-304792" defTabSz="609585" eaLnBrk="1" latinLnBrk="0" hangingPunct="1">
                <a:spcBef>
                  <a:spcPct val="20000"/>
                </a:spcBef>
                <a:buFont typeface="Arial"/>
                <a:buChar char="•"/>
                <a:defRPr sz="2133" kern="1200">
                  <a:solidFill>
                    <a:schemeClr val="tx1"/>
                  </a:solidFill>
                  <a:ea typeface="+mn-ea"/>
                </a:defRPr>
              </a:lvl3pPr>
              <a:lvl4pPr marL="2133547" indent="-304792" defTabSz="609585" eaLnBrk="1" latinLnBrk="0" hangingPunct="1">
                <a:spcBef>
                  <a:spcPct val="20000"/>
                </a:spcBef>
                <a:buFont typeface="Arial"/>
                <a:buChar char="–"/>
                <a:defRPr sz="2133" kern="1200">
                  <a:solidFill>
                    <a:schemeClr val="tx1"/>
                  </a:solidFill>
                  <a:ea typeface="+mn-ea"/>
                </a:defRPr>
              </a:lvl4pPr>
              <a:lvl5pPr marL="2743131" indent="-304792" defTabSz="609585" eaLnBrk="1" latinLnBrk="0" hangingPunct="1">
                <a:spcBef>
                  <a:spcPct val="20000"/>
                </a:spcBef>
                <a:buFont typeface="Arial"/>
                <a:buChar char="»"/>
                <a:defRPr sz="2133" kern="1200">
                  <a:solidFill>
                    <a:schemeClr val="tx1"/>
                  </a:solidFill>
                  <a:ea typeface="+mn-ea"/>
                </a:defRPr>
              </a:lvl5pPr>
              <a:lvl6pPr marL="3352716" indent="-304792" defTabSz="609585" eaLnBrk="1" latinLnBrk="0" hangingPunct="1">
                <a:spcBef>
                  <a:spcPct val="20000"/>
                </a:spcBef>
                <a:buFont typeface="Arial"/>
                <a:buChar char="•"/>
                <a:defRPr sz="2400" kern="1200">
                  <a:solidFill>
                    <a:schemeClr val="tx1"/>
                  </a:solidFill>
                  <a:latin typeface="+mn-lt"/>
                  <a:ea typeface="+mn-ea"/>
                  <a:cs typeface="+mn-cs"/>
                </a:defRPr>
              </a:lvl6pPr>
              <a:lvl7pPr marL="3962301" indent="-304792" defTabSz="609585" eaLnBrk="1" latinLnBrk="0" hangingPunct="1">
                <a:spcBef>
                  <a:spcPct val="20000"/>
                </a:spcBef>
                <a:buFont typeface="Arial"/>
                <a:buChar char="•"/>
                <a:defRPr sz="2400" kern="1200">
                  <a:solidFill>
                    <a:schemeClr val="tx1"/>
                  </a:solidFill>
                  <a:latin typeface="+mn-lt"/>
                  <a:ea typeface="+mn-ea"/>
                  <a:cs typeface="+mn-cs"/>
                </a:defRPr>
              </a:lvl7pPr>
              <a:lvl8pPr marL="4571886" indent="-304792" defTabSz="609585" eaLnBrk="1" latinLnBrk="0" hangingPunct="1">
                <a:spcBef>
                  <a:spcPct val="20000"/>
                </a:spcBef>
                <a:buFont typeface="Arial"/>
                <a:buChar char="•"/>
                <a:defRPr sz="2400" kern="1200">
                  <a:solidFill>
                    <a:schemeClr val="tx1"/>
                  </a:solidFill>
                  <a:latin typeface="+mn-lt"/>
                  <a:ea typeface="+mn-ea"/>
                  <a:cs typeface="+mn-cs"/>
                </a:defRPr>
              </a:lvl8pPr>
              <a:lvl9pPr marL="5181470" indent="-304792" defTabSz="609585" eaLnBrk="1" latinLnBrk="0" hangingPunct="1">
                <a:spcBef>
                  <a:spcPct val="20000"/>
                </a:spcBef>
                <a:buFont typeface="Arial"/>
                <a:buChar char="•"/>
                <a:defRPr sz="2400" kern="1200">
                  <a:solidFill>
                    <a:schemeClr val="tx1"/>
                  </a:solidFill>
                  <a:latin typeface="+mn-lt"/>
                  <a:ea typeface="+mn-ea"/>
                  <a:cs typeface="+mn-cs"/>
                </a:defRPr>
              </a:lvl9pPr>
            </a:lstStyle>
            <a:p>
              <a:r>
                <a:rPr lang="en-US" dirty="0"/>
                <a:t>Your VPC</a:t>
              </a:r>
            </a:p>
          </p:txBody>
        </p:sp>
        <p:sp>
          <p:nvSpPr>
            <p:cNvPr id="14" name="Rectangle 13"/>
            <p:cNvSpPr/>
            <p:nvPr/>
          </p:nvSpPr>
          <p:spPr>
            <a:xfrm>
              <a:off x="449051" y="2026981"/>
              <a:ext cx="5385816" cy="3443048"/>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2"/>
            <a:stretch>
              <a:fillRect/>
            </a:stretch>
          </p:blipFill>
          <p:spPr>
            <a:xfrm>
              <a:off x="3765550" y="4004891"/>
              <a:ext cx="1130300" cy="1130300"/>
            </a:xfrm>
            <a:prstGeom prst="rect">
              <a:avLst/>
            </a:prstGeom>
          </p:spPr>
        </p:pic>
        <p:grpSp>
          <p:nvGrpSpPr>
            <p:cNvPr id="23" name="Group 22"/>
            <p:cNvGrpSpPr/>
            <p:nvPr/>
          </p:nvGrpSpPr>
          <p:grpSpPr>
            <a:xfrm>
              <a:off x="1152481" y="3066301"/>
              <a:ext cx="3978956" cy="805294"/>
              <a:chOff x="834344" y="2933700"/>
              <a:chExt cx="3978956" cy="805294"/>
            </a:xfrm>
          </p:grpSpPr>
          <p:pic>
            <p:nvPicPr>
              <p:cNvPr id="17" name="Picture 16"/>
              <p:cNvPicPr>
                <a:picLocks noChangeAspect="1"/>
              </p:cNvPicPr>
              <p:nvPr/>
            </p:nvPicPr>
            <p:blipFill>
              <a:blip r:embed="rId3"/>
              <a:stretch>
                <a:fillRect/>
              </a:stretch>
            </p:blipFill>
            <p:spPr>
              <a:xfrm>
                <a:off x="834344" y="2933700"/>
                <a:ext cx="805294" cy="805294"/>
              </a:xfrm>
              <a:prstGeom prst="rect">
                <a:avLst/>
              </a:prstGeom>
            </p:spPr>
          </p:pic>
          <p:pic>
            <p:nvPicPr>
              <p:cNvPr id="18" name="Picture 17"/>
              <p:cNvPicPr>
                <a:picLocks noChangeAspect="1"/>
              </p:cNvPicPr>
              <p:nvPr/>
            </p:nvPicPr>
            <p:blipFill>
              <a:blip r:embed="rId3"/>
              <a:stretch>
                <a:fillRect/>
              </a:stretch>
            </p:blipFill>
            <p:spPr>
              <a:xfrm>
                <a:off x="1892231" y="2933700"/>
                <a:ext cx="805294" cy="805294"/>
              </a:xfrm>
              <a:prstGeom prst="rect">
                <a:avLst/>
              </a:prstGeom>
            </p:spPr>
          </p:pic>
          <p:pic>
            <p:nvPicPr>
              <p:cNvPr id="19" name="Picture 18"/>
              <p:cNvPicPr>
                <a:picLocks noChangeAspect="1"/>
              </p:cNvPicPr>
              <p:nvPr/>
            </p:nvPicPr>
            <p:blipFill>
              <a:blip r:embed="rId3"/>
              <a:stretch>
                <a:fillRect/>
              </a:stretch>
            </p:blipFill>
            <p:spPr>
              <a:xfrm>
                <a:off x="2950118" y="2933700"/>
                <a:ext cx="805294" cy="805294"/>
              </a:xfrm>
              <a:prstGeom prst="rect">
                <a:avLst/>
              </a:prstGeom>
            </p:spPr>
          </p:pic>
          <p:pic>
            <p:nvPicPr>
              <p:cNvPr id="20" name="Picture 19"/>
              <p:cNvPicPr>
                <a:picLocks noChangeAspect="1"/>
              </p:cNvPicPr>
              <p:nvPr/>
            </p:nvPicPr>
            <p:blipFill>
              <a:blip r:embed="rId3"/>
              <a:stretch>
                <a:fillRect/>
              </a:stretch>
            </p:blipFill>
            <p:spPr>
              <a:xfrm>
                <a:off x="4008006" y="2933700"/>
                <a:ext cx="805294" cy="805294"/>
              </a:xfrm>
              <a:prstGeom prst="rect">
                <a:avLst/>
              </a:prstGeom>
            </p:spPr>
          </p:pic>
        </p:grpSp>
        <p:sp>
          <p:nvSpPr>
            <p:cNvPr id="21" name="Rectangle 20"/>
            <p:cNvSpPr/>
            <p:nvPr/>
          </p:nvSpPr>
          <p:spPr>
            <a:xfrm>
              <a:off x="1100478" y="2249285"/>
              <a:ext cx="4102100" cy="342900"/>
            </a:xfrm>
            <a:prstGeom prst="rect">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rPr>
                <a:t>Elastic LB</a:t>
              </a:r>
            </a:p>
          </p:txBody>
        </p:sp>
        <p:cxnSp>
          <p:nvCxnSpPr>
            <p:cNvPr id="25" name="Straight Arrow Connector 24"/>
            <p:cNvCxnSpPr>
              <a:endCxn id="17" idx="0"/>
            </p:cNvCxnSpPr>
            <p:nvPr/>
          </p:nvCxnSpPr>
          <p:spPr>
            <a:xfrm flipH="1">
              <a:off x="1555128" y="2602084"/>
              <a:ext cx="1106077" cy="46421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18" idx="0"/>
            </p:cNvCxnSpPr>
            <p:nvPr/>
          </p:nvCxnSpPr>
          <p:spPr>
            <a:xfrm flipH="1">
              <a:off x="2613015" y="2592185"/>
              <a:ext cx="402646" cy="47411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20" idx="0"/>
            </p:cNvCxnSpPr>
            <p:nvPr/>
          </p:nvCxnSpPr>
          <p:spPr>
            <a:xfrm>
              <a:off x="3667089" y="2592185"/>
              <a:ext cx="1061701" cy="47411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19" idx="0"/>
            </p:cNvCxnSpPr>
            <p:nvPr/>
          </p:nvCxnSpPr>
          <p:spPr>
            <a:xfrm>
              <a:off x="3312632" y="2592185"/>
              <a:ext cx="358270" cy="47411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a:stretch>
              <a:fillRect/>
            </a:stretch>
          </p:blipFill>
          <p:spPr>
            <a:xfrm>
              <a:off x="1308600" y="4137548"/>
              <a:ext cx="805294" cy="805294"/>
            </a:xfrm>
            <a:prstGeom prst="rect">
              <a:avLst/>
            </a:prstGeom>
          </p:spPr>
        </p:pic>
        <p:pic>
          <p:nvPicPr>
            <p:cNvPr id="35" name="Picture 34"/>
            <p:cNvPicPr>
              <a:picLocks noChangeAspect="1"/>
            </p:cNvPicPr>
            <p:nvPr/>
          </p:nvPicPr>
          <p:blipFill>
            <a:blip r:embed="rId3"/>
            <a:stretch>
              <a:fillRect/>
            </a:stretch>
          </p:blipFill>
          <p:spPr>
            <a:xfrm>
              <a:off x="2111103" y="4137548"/>
              <a:ext cx="805294" cy="805294"/>
            </a:xfrm>
            <a:prstGeom prst="rect">
              <a:avLst/>
            </a:prstGeom>
          </p:spPr>
        </p:pic>
        <p:sp>
          <p:nvSpPr>
            <p:cNvPr id="44" name="TextBox 43"/>
            <p:cNvSpPr txBox="1"/>
            <p:nvPr/>
          </p:nvSpPr>
          <p:spPr>
            <a:xfrm>
              <a:off x="464712" y="5133474"/>
              <a:ext cx="2385589" cy="338554"/>
            </a:xfrm>
            <a:prstGeom prst="rect">
              <a:avLst/>
            </a:prstGeom>
            <a:noFill/>
          </p:spPr>
          <p:txBody>
            <a:bodyPr wrap="none" rtlCol="0">
              <a:spAutoFit/>
            </a:bodyPr>
            <a:lstStyle/>
            <a:p>
              <a:r>
                <a:rPr lang="en-US" sz="1600" dirty="0"/>
                <a:t>CIDR Block: 10.0.0.0/16</a:t>
              </a:r>
            </a:p>
          </p:txBody>
        </p:sp>
      </p:grpSp>
      <p:pic>
        <p:nvPicPr>
          <p:cNvPr id="8" name="Picture 7"/>
          <p:cNvPicPr>
            <a:picLocks noChangeAspect="1"/>
          </p:cNvPicPr>
          <p:nvPr/>
        </p:nvPicPr>
        <p:blipFill>
          <a:blip r:embed="rId4"/>
          <a:stretch>
            <a:fillRect/>
          </a:stretch>
        </p:blipFill>
        <p:spPr>
          <a:xfrm>
            <a:off x="2849482" y="1270494"/>
            <a:ext cx="904243" cy="689839"/>
          </a:xfrm>
          <a:prstGeom prst="rect">
            <a:avLst/>
          </a:prstGeom>
        </p:spPr>
      </p:pic>
      <p:grpSp>
        <p:nvGrpSpPr>
          <p:cNvPr id="26" name="Group 25"/>
          <p:cNvGrpSpPr/>
          <p:nvPr/>
        </p:nvGrpSpPr>
        <p:grpSpPr>
          <a:xfrm>
            <a:off x="6182843" y="1344268"/>
            <a:ext cx="5390100" cy="4133712"/>
            <a:chOff x="6032767" y="1344268"/>
            <a:chExt cx="5390100" cy="4133712"/>
          </a:xfrm>
        </p:grpSpPr>
        <p:grpSp>
          <p:nvGrpSpPr>
            <p:cNvPr id="4" name="Group 3"/>
            <p:cNvGrpSpPr/>
            <p:nvPr/>
          </p:nvGrpSpPr>
          <p:grpSpPr>
            <a:xfrm>
              <a:off x="6032767" y="1344268"/>
              <a:ext cx="5390100" cy="4133712"/>
              <a:chOff x="6032767" y="1344268"/>
              <a:chExt cx="5390100" cy="4133712"/>
            </a:xfrm>
          </p:grpSpPr>
          <p:sp>
            <p:nvSpPr>
              <p:cNvPr id="7" name="TextBox 6"/>
              <p:cNvSpPr txBox="1"/>
              <p:nvPr/>
            </p:nvSpPr>
            <p:spPr>
              <a:xfrm>
                <a:off x="6032767" y="1344268"/>
                <a:ext cx="2845126" cy="543675"/>
              </a:xfrm>
              <a:prstGeom prst="rect">
                <a:avLst/>
              </a:prstGeom>
            </p:spPr>
            <p:txBody>
              <a:bodyPr vert="horz" lIns="91440" tIns="45720" rIns="91440" bIns="45720" rtlCol="0">
                <a:noAutofit/>
              </a:bodyPr>
              <a:lstStyle>
                <a:lvl1pPr marL="0" indent="0" defTabSz="609585" eaLnBrk="1" latinLnBrk="0" hangingPunct="1">
                  <a:spcBef>
                    <a:spcPct val="20000"/>
                  </a:spcBef>
                  <a:buFontTx/>
                  <a:defRPr sz="2933" kern="1200">
                    <a:solidFill>
                      <a:schemeClr val="tx1"/>
                    </a:solidFill>
                    <a:ea typeface="+mn-ea"/>
                  </a:defRPr>
                </a:lvl1pPr>
                <a:lvl2pPr marL="990575" indent="-380990" defTabSz="609585" eaLnBrk="1" latinLnBrk="0" hangingPunct="1">
                  <a:spcBef>
                    <a:spcPct val="20000"/>
                  </a:spcBef>
                  <a:buFont typeface="Arial"/>
                  <a:buChar char="•"/>
                  <a:defRPr sz="2667" kern="1200">
                    <a:solidFill>
                      <a:schemeClr val="tx1"/>
                    </a:solidFill>
                    <a:ea typeface="+mn-ea"/>
                  </a:defRPr>
                </a:lvl2pPr>
                <a:lvl3pPr marL="1523962" indent="-304792" defTabSz="609585" eaLnBrk="1" latinLnBrk="0" hangingPunct="1">
                  <a:spcBef>
                    <a:spcPct val="20000"/>
                  </a:spcBef>
                  <a:buFont typeface="Arial"/>
                  <a:buChar char="•"/>
                  <a:defRPr sz="2133" kern="1200">
                    <a:solidFill>
                      <a:schemeClr val="tx1"/>
                    </a:solidFill>
                    <a:ea typeface="+mn-ea"/>
                  </a:defRPr>
                </a:lvl3pPr>
                <a:lvl4pPr marL="2133547" indent="-304792" defTabSz="609585" eaLnBrk="1" latinLnBrk="0" hangingPunct="1">
                  <a:spcBef>
                    <a:spcPct val="20000"/>
                  </a:spcBef>
                  <a:buFont typeface="Arial"/>
                  <a:buChar char="–"/>
                  <a:defRPr sz="2133" kern="1200">
                    <a:solidFill>
                      <a:schemeClr val="tx1"/>
                    </a:solidFill>
                    <a:ea typeface="+mn-ea"/>
                  </a:defRPr>
                </a:lvl4pPr>
                <a:lvl5pPr marL="2743131" indent="-304792" defTabSz="609585" eaLnBrk="1" latinLnBrk="0" hangingPunct="1">
                  <a:spcBef>
                    <a:spcPct val="20000"/>
                  </a:spcBef>
                  <a:buFont typeface="Arial"/>
                  <a:buChar char="»"/>
                  <a:defRPr sz="2133" kern="1200">
                    <a:solidFill>
                      <a:schemeClr val="tx1"/>
                    </a:solidFill>
                    <a:ea typeface="+mn-ea"/>
                  </a:defRPr>
                </a:lvl5pPr>
                <a:lvl6pPr marL="3352716" indent="-304792" defTabSz="609585" eaLnBrk="1" latinLnBrk="0" hangingPunct="1">
                  <a:spcBef>
                    <a:spcPct val="20000"/>
                  </a:spcBef>
                  <a:buFont typeface="Arial"/>
                  <a:buChar char="•"/>
                  <a:defRPr sz="2400" kern="1200">
                    <a:solidFill>
                      <a:schemeClr val="tx1"/>
                    </a:solidFill>
                    <a:latin typeface="+mn-lt"/>
                    <a:ea typeface="+mn-ea"/>
                    <a:cs typeface="+mn-cs"/>
                  </a:defRPr>
                </a:lvl6pPr>
                <a:lvl7pPr marL="3962301" indent="-304792" defTabSz="609585" eaLnBrk="1" latinLnBrk="0" hangingPunct="1">
                  <a:spcBef>
                    <a:spcPct val="20000"/>
                  </a:spcBef>
                  <a:buFont typeface="Arial"/>
                  <a:buChar char="•"/>
                  <a:defRPr sz="2400" kern="1200">
                    <a:solidFill>
                      <a:schemeClr val="tx1"/>
                    </a:solidFill>
                    <a:latin typeface="+mn-lt"/>
                    <a:ea typeface="+mn-ea"/>
                    <a:cs typeface="+mn-cs"/>
                  </a:defRPr>
                </a:lvl7pPr>
                <a:lvl8pPr marL="4571886" indent="-304792" defTabSz="609585" eaLnBrk="1" latinLnBrk="0" hangingPunct="1">
                  <a:spcBef>
                    <a:spcPct val="20000"/>
                  </a:spcBef>
                  <a:buFont typeface="Arial"/>
                  <a:buChar char="•"/>
                  <a:defRPr sz="2400" kern="1200">
                    <a:solidFill>
                      <a:schemeClr val="tx1"/>
                    </a:solidFill>
                    <a:latin typeface="+mn-lt"/>
                    <a:ea typeface="+mn-ea"/>
                    <a:cs typeface="+mn-cs"/>
                  </a:defRPr>
                </a:lvl8pPr>
                <a:lvl9pPr marL="5181470" indent="-304792" defTabSz="609585" eaLnBrk="1" latinLnBrk="0" hangingPunct="1">
                  <a:spcBef>
                    <a:spcPct val="20000"/>
                  </a:spcBef>
                  <a:buFont typeface="Arial"/>
                  <a:buChar char="•"/>
                  <a:defRPr sz="2400" kern="1200">
                    <a:solidFill>
                      <a:schemeClr val="tx1"/>
                    </a:solidFill>
                    <a:latin typeface="+mn-lt"/>
                    <a:ea typeface="+mn-ea"/>
                    <a:cs typeface="+mn-cs"/>
                  </a:defRPr>
                </a:lvl9pPr>
              </a:lstStyle>
              <a:p>
                <a:r>
                  <a:rPr lang="en-US" dirty="0"/>
                  <a:t>Atlas VPC</a:t>
                </a:r>
              </a:p>
            </p:txBody>
          </p:sp>
          <p:sp>
            <p:nvSpPr>
              <p:cNvPr id="15" name="Rectangle 14"/>
              <p:cNvSpPr/>
              <p:nvPr/>
            </p:nvSpPr>
            <p:spPr>
              <a:xfrm>
                <a:off x="6037051" y="2026980"/>
                <a:ext cx="5385816" cy="3443049"/>
              </a:xfrm>
              <a:prstGeom prst="rect">
                <a:avLst/>
              </a:prstGeom>
              <a:solidFill>
                <a:schemeClr val="bg1">
                  <a:lumMod val="95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5"/>
              <a:stretch>
                <a:fillRect/>
              </a:stretch>
            </p:blipFill>
            <p:spPr>
              <a:xfrm>
                <a:off x="6526459" y="2988167"/>
                <a:ext cx="1155700" cy="1155700"/>
              </a:xfrm>
              <a:prstGeom prst="rect">
                <a:avLst/>
              </a:prstGeom>
            </p:spPr>
          </p:pic>
          <p:pic>
            <p:nvPicPr>
              <p:cNvPr id="37" name="Picture 36"/>
              <p:cNvPicPr>
                <a:picLocks noChangeAspect="1"/>
              </p:cNvPicPr>
              <p:nvPr/>
            </p:nvPicPr>
            <p:blipFill>
              <a:blip r:embed="rId5"/>
              <a:stretch>
                <a:fillRect/>
              </a:stretch>
            </p:blipFill>
            <p:spPr>
              <a:xfrm>
                <a:off x="8152110" y="2988167"/>
                <a:ext cx="1155700" cy="1155700"/>
              </a:xfrm>
              <a:prstGeom prst="rect">
                <a:avLst/>
              </a:prstGeom>
            </p:spPr>
          </p:pic>
          <p:pic>
            <p:nvPicPr>
              <p:cNvPr id="38" name="Picture 37"/>
              <p:cNvPicPr>
                <a:picLocks noChangeAspect="1"/>
              </p:cNvPicPr>
              <p:nvPr/>
            </p:nvPicPr>
            <p:blipFill>
              <a:blip r:embed="rId5"/>
              <a:stretch>
                <a:fillRect/>
              </a:stretch>
            </p:blipFill>
            <p:spPr>
              <a:xfrm>
                <a:off x="9777760" y="2988167"/>
                <a:ext cx="1155700" cy="1155700"/>
              </a:xfrm>
              <a:prstGeom prst="rect">
                <a:avLst/>
              </a:prstGeom>
            </p:spPr>
          </p:pic>
          <p:sp>
            <p:nvSpPr>
              <p:cNvPr id="40" name="TextBox 39"/>
              <p:cNvSpPr txBox="1"/>
              <p:nvPr/>
            </p:nvSpPr>
            <p:spPr>
              <a:xfrm>
                <a:off x="6768319" y="2589328"/>
                <a:ext cx="671980"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sz="1800">
                    <a:solidFill>
                      <a:schemeClr val="tx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AZ 1</a:t>
                </a:r>
              </a:p>
            </p:txBody>
          </p:sp>
          <p:sp>
            <p:nvSpPr>
              <p:cNvPr id="41" name="TextBox 40"/>
              <p:cNvSpPr txBox="1"/>
              <p:nvPr/>
            </p:nvSpPr>
            <p:spPr>
              <a:xfrm>
                <a:off x="8393969" y="2602084"/>
                <a:ext cx="671980"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sz="1800">
                    <a:solidFill>
                      <a:schemeClr val="tx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AZ 2</a:t>
                </a:r>
              </a:p>
            </p:txBody>
          </p:sp>
          <p:sp>
            <p:nvSpPr>
              <p:cNvPr id="42" name="TextBox 41"/>
              <p:cNvSpPr txBox="1"/>
              <p:nvPr/>
            </p:nvSpPr>
            <p:spPr>
              <a:xfrm>
                <a:off x="10019619" y="2589328"/>
                <a:ext cx="671980"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sz="1800">
                    <a:solidFill>
                      <a:schemeClr val="tx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AZ 3</a:t>
                </a:r>
              </a:p>
            </p:txBody>
          </p:sp>
          <p:sp>
            <p:nvSpPr>
              <p:cNvPr id="43" name="TextBox 42"/>
              <p:cNvSpPr txBox="1"/>
              <p:nvPr/>
            </p:nvSpPr>
            <p:spPr>
              <a:xfrm>
                <a:off x="6037051" y="5139426"/>
                <a:ext cx="2840842" cy="338554"/>
              </a:xfrm>
              <a:prstGeom prst="rect">
                <a:avLst/>
              </a:prstGeom>
              <a:noFill/>
            </p:spPr>
            <p:txBody>
              <a:bodyPr wrap="none" rtlCol="0">
                <a:spAutoFit/>
              </a:bodyPr>
              <a:lstStyle/>
              <a:p>
                <a:r>
                  <a:rPr lang="en-US" sz="1600" dirty="0"/>
                  <a:t>CIDR Block: 172.31.248.0/21</a:t>
                </a:r>
              </a:p>
            </p:txBody>
          </p:sp>
        </p:grpSp>
        <p:sp>
          <p:nvSpPr>
            <p:cNvPr id="24" name="Rectangle 23"/>
            <p:cNvSpPr/>
            <p:nvPr/>
          </p:nvSpPr>
          <p:spPr>
            <a:xfrm>
              <a:off x="6439154" y="2535255"/>
              <a:ext cx="1330310" cy="1727255"/>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8064804" y="2531665"/>
              <a:ext cx="1330310" cy="1727255"/>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9690454" y="2531664"/>
              <a:ext cx="1330310" cy="1727255"/>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2879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par>
                                <p:cTn id="16" presetID="53" presetClass="entr" presetSubtype="16"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250" fill="hold"/>
                                        <p:tgtEl>
                                          <p:spTgt spid="8"/>
                                        </p:tgtEl>
                                        <p:attrNameLst>
                                          <p:attrName>ppt_w</p:attrName>
                                        </p:attrNameLst>
                                      </p:cBhvr>
                                      <p:tavLst>
                                        <p:tav tm="0">
                                          <p:val>
                                            <p:fltVal val="0"/>
                                          </p:val>
                                        </p:tav>
                                        <p:tav tm="100000">
                                          <p:val>
                                            <p:strVal val="#ppt_w"/>
                                          </p:val>
                                        </p:tav>
                                      </p:tavLst>
                                    </p:anim>
                                    <p:anim calcmode="lin" valueType="num">
                                      <p:cBhvr>
                                        <p:cTn id="19" dur="250" fill="hold"/>
                                        <p:tgtEl>
                                          <p:spTgt spid="8"/>
                                        </p:tgtEl>
                                        <p:attrNameLst>
                                          <p:attrName>ppt_h</p:attrName>
                                        </p:attrNameLst>
                                      </p:cBhvr>
                                      <p:tavLst>
                                        <p:tav tm="0">
                                          <p:val>
                                            <p:fltVal val="0"/>
                                          </p:val>
                                        </p:tav>
                                        <p:tav tm="100000">
                                          <p:val>
                                            <p:strVal val="#ppt_h"/>
                                          </p:val>
                                        </p:tav>
                                      </p:tavLst>
                                    </p:anim>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37875" y="2613000"/>
            <a:ext cx="8516251" cy="1632000"/>
          </a:xfrm>
          <a:prstGeom prst="rect">
            <a:avLst/>
          </a:prstGeom>
        </p:spPr>
      </p:pic>
    </p:spTree>
    <p:extLst>
      <p:ext uri="{BB962C8B-B14F-4D97-AF65-F5344CB8AC3E}">
        <p14:creationId xmlns:p14="http://schemas.microsoft.com/office/powerpoint/2010/main" val="12107266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6715" r="14198"/>
          <a:stretch/>
        </p:blipFill>
        <p:spPr>
          <a:xfrm>
            <a:off x="0" y="0"/>
            <a:ext cx="6616700" cy="6858000"/>
          </a:xfrm>
          <a:prstGeom prst="rect">
            <a:avLst/>
          </a:prstGeom>
        </p:spPr>
      </p:pic>
      <p:sp>
        <p:nvSpPr>
          <p:cNvPr id="5" name="TextBox 4"/>
          <p:cNvSpPr txBox="1"/>
          <p:nvPr/>
        </p:nvSpPr>
        <p:spPr>
          <a:xfrm>
            <a:off x="6829424" y="1740870"/>
            <a:ext cx="5334000" cy="4078039"/>
          </a:xfrm>
          <a:prstGeom prst="rect">
            <a:avLst/>
          </a:prstGeom>
          <a:noFill/>
        </p:spPr>
        <p:txBody>
          <a:bodyPr wrap="square" lIns="457200" rIns="457200" rtlCol="0" anchor="ctr">
            <a:spAutoFit/>
          </a:bodyPr>
          <a:lstStyle/>
          <a:p>
            <a:r>
              <a:rPr lang="en-US" sz="4400" dirty="0">
                <a:solidFill>
                  <a:schemeClr val="bg1"/>
                </a:solidFill>
              </a:rPr>
              <a:t>We want prime to be such a good value, you’d be irresponsible not to be a member.</a:t>
            </a:r>
          </a:p>
          <a:p>
            <a:pPr>
              <a:spcBef>
                <a:spcPts val="1800"/>
              </a:spcBef>
            </a:pPr>
            <a:r>
              <a:rPr lang="en-US" sz="2400" dirty="0" smtClean="0">
                <a:solidFill>
                  <a:schemeClr val="bg1"/>
                </a:solidFill>
              </a:rPr>
              <a:t>—Jeff </a:t>
            </a:r>
            <a:r>
              <a:rPr lang="en-US" sz="2400" dirty="0">
                <a:solidFill>
                  <a:schemeClr val="bg1"/>
                </a:solidFill>
              </a:rPr>
              <a:t>Bezos</a:t>
            </a:r>
          </a:p>
        </p:txBody>
      </p:sp>
      <p:sp>
        <p:nvSpPr>
          <p:cNvPr id="6" name="TextBox 5"/>
          <p:cNvSpPr txBox="1"/>
          <p:nvPr/>
        </p:nvSpPr>
        <p:spPr>
          <a:xfrm>
            <a:off x="7265842" y="480597"/>
            <a:ext cx="4405746" cy="2400657"/>
          </a:xfrm>
          <a:prstGeom prst="rect">
            <a:avLst/>
          </a:prstGeom>
          <a:noFill/>
        </p:spPr>
        <p:txBody>
          <a:bodyPr wrap="square" rtlCol="0" anchor="b">
            <a:spAutoFit/>
          </a:bodyPr>
          <a:lstStyle/>
          <a:p>
            <a:pPr algn="ctr"/>
            <a:r>
              <a:rPr lang="en-US" sz="15000" dirty="0">
                <a:solidFill>
                  <a:schemeClr val="bg1">
                    <a:alpha val="50000"/>
                  </a:schemeClr>
                </a:solidFill>
              </a:rPr>
              <a:t>“”</a:t>
            </a:r>
          </a:p>
        </p:txBody>
      </p:sp>
    </p:spTree>
    <p:extLst>
      <p:ext uri="{BB962C8B-B14F-4D97-AF65-F5344CB8AC3E}">
        <p14:creationId xmlns:p14="http://schemas.microsoft.com/office/powerpoint/2010/main" val="2270583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Migrate to </a:t>
            </a:r>
            <a:r>
              <a:rPr lang="en-US" dirty="0" smtClean="0"/>
              <a:t>MongoDB Atlas today</a:t>
            </a:r>
            <a:r>
              <a:rPr lang="en-US" dirty="0"/>
              <a:t>!</a:t>
            </a:r>
          </a:p>
        </p:txBody>
      </p:sp>
      <p:sp>
        <p:nvSpPr>
          <p:cNvPr id="4" name="Text Placeholder 3"/>
          <p:cNvSpPr>
            <a:spLocks noGrp="1"/>
          </p:cNvSpPr>
          <p:nvPr>
            <p:ph type="body" idx="4294967295"/>
          </p:nvPr>
        </p:nvSpPr>
        <p:spPr>
          <a:xfrm>
            <a:off x="449052" y="1470991"/>
            <a:ext cx="10940404" cy="4705972"/>
          </a:xfrm>
        </p:spPr>
        <p:txBody>
          <a:bodyPr/>
          <a:lstStyle/>
          <a:p>
            <a:pPr algn="ctr"/>
            <a:r>
              <a:rPr lang="en-US" dirty="0" smtClean="0"/>
              <a:t>Use promo code</a:t>
            </a:r>
          </a:p>
          <a:p>
            <a:pPr algn="ctr"/>
            <a:endParaRPr lang="en-US" dirty="0"/>
          </a:p>
          <a:p>
            <a:pPr algn="ctr">
              <a:spcBef>
                <a:spcPts val="0"/>
              </a:spcBef>
            </a:pPr>
            <a:r>
              <a:rPr lang="en-US" sz="11500" dirty="0">
                <a:solidFill>
                  <a:schemeClr val="accent4"/>
                </a:solidFill>
              </a:rPr>
              <a:t>g</a:t>
            </a:r>
            <a:r>
              <a:rPr lang="en-US" sz="11500" dirty="0" smtClean="0">
                <a:solidFill>
                  <a:schemeClr val="accent4"/>
                </a:solidFill>
              </a:rPr>
              <a:t>etAtlas</a:t>
            </a:r>
            <a:endParaRPr lang="en-US" dirty="0">
              <a:solidFill>
                <a:schemeClr val="accent4"/>
              </a:solidFill>
            </a:endParaRPr>
          </a:p>
        </p:txBody>
      </p:sp>
      <p:sp>
        <p:nvSpPr>
          <p:cNvPr id="3" name="TextBox 2"/>
          <p:cNvSpPr txBox="1"/>
          <p:nvPr/>
        </p:nvSpPr>
        <p:spPr>
          <a:xfrm>
            <a:off x="137324" y="6460006"/>
            <a:ext cx="1160895" cy="307777"/>
          </a:xfrm>
          <a:prstGeom prst="rect">
            <a:avLst/>
          </a:prstGeom>
          <a:noFill/>
        </p:spPr>
        <p:txBody>
          <a:bodyPr wrap="none" rtlCol="0">
            <a:spAutoFit/>
          </a:bodyPr>
          <a:lstStyle/>
          <a:p>
            <a:r>
              <a:rPr lang="en-US" dirty="0"/>
              <a:t>*$100 Value</a:t>
            </a:r>
          </a:p>
        </p:txBody>
      </p:sp>
    </p:spTree>
    <p:extLst>
      <p:ext uri="{BB962C8B-B14F-4D97-AF65-F5344CB8AC3E}">
        <p14:creationId xmlns:p14="http://schemas.microsoft.com/office/powerpoint/2010/main" val="262471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49052" y="153248"/>
            <a:ext cx="10940405" cy="72692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baseline="0">
                <a:solidFill>
                  <a:schemeClr val="tx1"/>
                </a:solidFill>
                <a:latin typeface="Arial"/>
                <a:ea typeface="+mj-ea"/>
                <a:cs typeface="Arial"/>
              </a:defRPr>
            </a:lvl1pPr>
          </a:lstStyle>
          <a:p>
            <a:r>
              <a:rPr lang="en-US" sz="3200" dirty="0" smtClean="0"/>
              <a:t>Making </a:t>
            </a:r>
            <a:r>
              <a:rPr lang="en-US" sz="3200" dirty="0"/>
              <a:t>the </a:t>
            </a:r>
            <a:r>
              <a:rPr lang="en-US" sz="3200" dirty="0" smtClean="0"/>
              <a:t>world </a:t>
            </a:r>
            <a:r>
              <a:rPr lang="en-US" sz="3200" dirty="0" smtClean="0"/>
              <a:t>healthier, cleaner</a:t>
            </a:r>
            <a:r>
              <a:rPr lang="en-US" sz="3200" dirty="0"/>
              <a:t> </a:t>
            </a:r>
            <a:r>
              <a:rPr lang="en-US" sz="3200" dirty="0" smtClean="0"/>
              <a:t>and</a:t>
            </a:r>
            <a:r>
              <a:rPr lang="en-US" sz="3200" dirty="0" smtClean="0"/>
              <a:t> safer</a:t>
            </a:r>
            <a:endParaRPr lang="en-US" sz="3200" dirty="0"/>
          </a:p>
        </p:txBody>
      </p:sp>
      <p:pic>
        <p:nvPicPr>
          <p:cNvPr id="4" name="Picture 3"/>
          <p:cNvPicPr>
            <a:picLocks noChangeAspect="1"/>
          </p:cNvPicPr>
          <p:nvPr/>
        </p:nvPicPr>
        <p:blipFill>
          <a:blip r:embed="rId3"/>
          <a:stretch>
            <a:fillRect/>
          </a:stretch>
        </p:blipFill>
        <p:spPr>
          <a:xfrm>
            <a:off x="3977640" y="2110344"/>
            <a:ext cx="3820068" cy="3585165"/>
          </a:xfrm>
          <a:prstGeom prst="rect">
            <a:avLst/>
          </a:prstGeom>
        </p:spPr>
      </p:pic>
    </p:spTree>
    <p:extLst>
      <p:ext uri="{BB962C8B-B14F-4D97-AF65-F5344CB8AC3E}">
        <p14:creationId xmlns:p14="http://schemas.microsoft.com/office/powerpoint/2010/main" val="1661026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36286" y="2613000"/>
            <a:ext cx="8516251" cy="1632000"/>
          </a:xfrm>
          <a:prstGeom prst="rect">
            <a:avLst/>
          </a:prstGeom>
        </p:spPr>
      </p:pic>
    </p:spTree>
    <p:extLst>
      <p:ext uri="{BB962C8B-B14F-4D97-AF65-F5344CB8AC3E}">
        <p14:creationId xmlns:p14="http://schemas.microsoft.com/office/powerpoint/2010/main" val="4614378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4909778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4681319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578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1577" r="6273"/>
          <a:stretch/>
        </p:blipFill>
        <p:spPr>
          <a:xfrm>
            <a:off x="0" y="0"/>
            <a:ext cx="6858000" cy="6858000"/>
          </a:xfrm>
          <a:prstGeom prst="rect">
            <a:avLst/>
          </a:prstGeom>
        </p:spPr>
      </p:pic>
      <p:sp>
        <p:nvSpPr>
          <p:cNvPr id="2" name="Rectangle 1"/>
          <p:cNvSpPr/>
          <p:nvPr/>
        </p:nvSpPr>
        <p:spPr>
          <a:xfrm>
            <a:off x="7699664" y="2090172"/>
            <a:ext cx="3938154" cy="2677656"/>
          </a:xfrm>
          <a:prstGeom prst="rect">
            <a:avLst/>
          </a:prstGeom>
        </p:spPr>
        <p:txBody>
          <a:bodyPr wrap="square">
            <a:spAutoFit/>
          </a:bodyPr>
          <a:lstStyle/>
          <a:p>
            <a:r>
              <a:rPr lang="en-US" sz="2800" dirty="0"/>
              <a:t>Mars Organic Molecule Analyzer (MOMA) will take a modified Thermo Linear Ion Trap Mass Spectrometer to Mars in </a:t>
            </a:r>
            <a:r>
              <a:rPr lang="en-US" sz="2800" dirty="0" smtClean="0"/>
              <a:t>2020</a:t>
            </a:r>
            <a:endParaRPr lang="en-US" sz="2800" dirty="0"/>
          </a:p>
        </p:txBody>
      </p:sp>
    </p:spTree>
    <p:extLst>
      <p:ext uri="{BB962C8B-B14F-4D97-AF65-F5344CB8AC3E}">
        <p14:creationId xmlns:p14="http://schemas.microsoft.com/office/powerpoint/2010/main" val="568383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53597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t>
            </a:r>
            <a:r>
              <a:rPr lang="en-US" dirty="0" smtClean="0"/>
              <a:t>beer </a:t>
            </a:r>
            <a:r>
              <a:rPr lang="en-US" dirty="0"/>
              <a:t>looks like in a mass spec</a:t>
            </a:r>
          </a:p>
        </p:txBody>
      </p:sp>
      <p:pic>
        <p:nvPicPr>
          <p:cNvPr id="2" name="Picture 1"/>
          <p:cNvPicPr>
            <a:picLocks noChangeAspect="1"/>
          </p:cNvPicPr>
          <p:nvPr/>
        </p:nvPicPr>
        <p:blipFill>
          <a:blip r:embed="rId3"/>
          <a:stretch>
            <a:fillRect/>
          </a:stretch>
        </p:blipFill>
        <p:spPr>
          <a:xfrm>
            <a:off x="237309" y="1924664"/>
            <a:ext cx="11825375" cy="3229897"/>
          </a:xfrm>
          <a:prstGeom prst="rect">
            <a:avLst/>
          </a:prstGeom>
        </p:spPr>
      </p:pic>
    </p:spTree>
    <p:extLst>
      <p:ext uri="{BB962C8B-B14F-4D97-AF65-F5344CB8AC3E}">
        <p14:creationId xmlns:p14="http://schemas.microsoft.com/office/powerpoint/2010/main" val="356940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929699" y="0"/>
            <a:ext cx="4274633" cy="3669213"/>
          </a:xfrm>
          <a:prstGeom prst="rect">
            <a:avLst/>
          </a:prstGeom>
        </p:spPr>
      </p:pic>
      <p:pic>
        <p:nvPicPr>
          <p:cNvPr id="4" name="Picture 3"/>
          <p:cNvPicPr>
            <a:picLocks noChangeAspect="1"/>
          </p:cNvPicPr>
          <p:nvPr/>
        </p:nvPicPr>
        <p:blipFill>
          <a:blip r:embed="rId4"/>
          <a:stretch>
            <a:fillRect/>
          </a:stretch>
        </p:blipFill>
        <p:spPr>
          <a:xfrm>
            <a:off x="0" y="0"/>
            <a:ext cx="7944970" cy="6858000"/>
          </a:xfrm>
          <a:prstGeom prst="rect">
            <a:avLst/>
          </a:prstGeom>
        </p:spPr>
      </p:pic>
      <p:pic>
        <p:nvPicPr>
          <p:cNvPr id="6" name="Picture 5"/>
          <p:cNvPicPr>
            <a:picLocks noChangeAspect="1"/>
          </p:cNvPicPr>
          <p:nvPr/>
        </p:nvPicPr>
        <p:blipFill>
          <a:blip r:embed="rId5"/>
          <a:stretch>
            <a:fillRect/>
          </a:stretch>
        </p:blipFill>
        <p:spPr>
          <a:xfrm>
            <a:off x="7944970" y="3669213"/>
            <a:ext cx="4259362" cy="3188787"/>
          </a:xfrm>
          <a:prstGeom prst="rect">
            <a:avLst/>
          </a:prstGeom>
        </p:spPr>
      </p:pic>
    </p:spTree>
    <p:extLst>
      <p:ext uri="{BB962C8B-B14F-4D97-AF65-F5344CB8AC3E}">
        <p14:creationId xmlns:p14="http://schemas.microsoft.com/office/powerpoint/2010/main" val="118845287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invent-deck-light_as">
  <a:themeElements>
    <a:clrScheme name="Custom 2">
      <a:dk1>
        <a:srgbClr val="474746"/>
      </a:dk1>
      <a:lt1>
        <a:sysClr val="window" lastClr="FFFFFF"/>
      </a:lt1>
      <a:dk2>
        <a:srgbClr val="6D6E6D"/>
      </a:dk2>
      <a:lt2>
        <a:srgbClr val="F8F8F8"/>
      </a:lt2>
      <a:accent1>
        <a:srgbClr val="FCB64C"/>
      </a:accent1>
      <a:accent2>
        <a:srgbClr val="F7A028"/>
      </a:accent2>
      <a:accent3>
        <a:srgbClr val="49A8F2"/>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eInvent-16-Light" id="{F96756DB-0AF2-654F-AC17-CB95E158BD63}" vid="{F2E787C2-868B-BC45-B76F-3F5B2DCDFFD2}"/>
    </a:ext>
  </a:extLst>
</a:theme>
</file>

<file path=ppt/theme/theme2.xml><?xml version="1.0" encoding="utf-8"?>
<a:theme xmlns:a="http://schemas.openxmlformats.org/drawingml/2006/main" name="MongoDB-Test">
  <a:themeElements>
    <a:clrScheme name="MongoDB Colors 2">
      <a:dk1>
        <a:srgbClr val="212121"/>
      </a:dk1>
      <a:lt1>
        <a:srgbClr val="FFFFFF"/>
      </a:lt1>
      <a:dk2>
        <a:srgbClr val="42494F"/>
      </a:dk2>
      <a:lt2>
        <a:srgbClr val="EAEAEA"/>
      </a:lt2>
      <a:accent1>
        <a:srgbClr val="69B241"/>
      </a:accent1>
      <a:accent2>
        <a:srgbClr val="D53E59"/>
      </a:accent2>
      <a:accent3>
        <a:srgbClr val="F57C00"/>
      </a:accent3>
      <a:accent4>
        <a:srgbClr val="0097A7"/>
      </a:accent4>
      <a:accent5>
        <a:srgbClr val="FFD478"/>
      </a:accent5>
      <a:accent6>
        <a:srgbClr val="FF7D78"/>
      </a:accent6>
      <a:hlink>
        <a:srgbClr val="69B241"/>
      </a:hlink>
      <a:folHlink>
        <a:srgbClr val="58963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3523</TotalTime>
  <Words>3553</Words>
  <Application>Microsoft Office PowerPoint</Application>
  <PresentationFormat>Widescreen</PresentationFormat>
  <Paragraphs>530</Paragraphs>
  <Slides>53</Slides>
  <Notes>41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Arial</vt:lpstr>
      <vt:lpstr>Arial Black</vt:lpstr>
      <vt:lpstr>Calibri</vt:lpstr>
      <vt:lpstr>Courier</vt:lpstr>
      <vt:lpstr>Helvetica Neue</vt:lpstr>
      <vt:lpstr>Lucida Console</vt:lpstr>
      <vt:lpstr>Times New Roman</vt:lpstr>
      <vt:lpstr>Wingdings</vt:lpstr>
      <vt:lpstr>reinvent-deck-light_as</vt:lpstr>
      <vt:lpstr>MongoDB-Test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beer looks like in a mass spec</vt:lpstr>
      <vt:lpstr>PowerPoint Presentation</vt:lpstr>
      <vt:lpstr>PowerPoint Presentation</vt:lpstr>
      <vt:lpstr>Demo</vt:lpstr>
      <vt:lpstr>PowerPoint Presentation</vt:lpstr>
      <vt:lpstr>PowerPoint Presentation</vt:lpstr>
      <vt:lpstr>Why does Thermo use MongoDB?</vt:lpstr>
      <vt:lpstr>ThermoFisher apps using MongoDB </vt:lpstr>
      <vt:lpstr>Scientific apps = humongous data</vt:lpstr>
      <vt:lpstr>Big molecules = big data</vt:lpstr>
      <vt:lpstr>Why MongoDB was chosen </vt:lpstr>
      <vt:lpstr>MongoDB is a Swiss army knife</vt:lpstr>
      <vt:lpstr>Join example</vt:lpstr>
      <vt:lpstr>MongoDB has caught up to relational DBs</vt:lpstr>
      <vt:lpstr>PowerPoint Presentation</vt:lpstr>
      <vt:lpstr>MySQL vs. MongoDB</vt:lpstr>
      <vt:lpstr>Database schema</vt:lpstr>
      <vt:lpstr>Inserting data: MongoDB vs. MySQL</vt:lpstr>
      <vt:lpstr>Inserting data: MongoDB vs. MySQL </vt:lpstr>
      <vt:lpstr>Selecting data: MongoDB vs. MySQL</vt:lpstr>
      <vt:lpstr>Update: MongoDB vs. MySQL</vt:lpstr>
      <vt:lpstr>Migrating to MongoDB reduced code by 3.5x</vt:lpstr>
      <vt:lpstr>MongoDB compared to DynamoDB</vt:lpstr>
      <vt:lpstr>MongoDB vs. S3 performance</vt:lpstr>
      <vt:lpstr>MongoDB vs. S3 performance</vt:lpstr>
      <vt:lpstr>Reducing processing from days to minutes</vt:lpstr>
      <vt:lpstr>Frameworks used to parallelize algorithms</vt:lpstr>
      <vt:lpstr>Parallel data processing</vt:lpstr>
      <vt:lpstr>Why Atlas? </vt:lpstr>
      <vt:lpstr>Building MongoDB Atlas  on Amazon Web Services  </vt:lpstr>
      <vt:lpstr>Operations burden</vt:lpstr>
      <vt:lpstr>Database as a service for MongoDB</vt:lpstr>
      <vt:lpstr>Cluster features</vt:lpstr>
      <vt:lpstr>Security features</vt:lpstr>
      <vt:lpstr>Key components</vt:lpstr>
      <vt:lpstr>Customer container with replica set</vt:lpstr>
      <vt:lpstr>Customer container with sharded cluster</vt:lpstr>
      <vt:lpstr>IP firewall using security groups</vt:lpstr>
      <vt:lpstr>VPC peering</vt:lpstr>
      <vt:lpstr>PowerPoint Presentation</vt:lpstr>
      <vt:lpstr>PowerPoint Presentation</vt:lpstr>
      <vt:lpstr>Migrate to MongoDB Atlas today!</vt:lpstr>
      <vt:lpstr>PowerPoint Presentation</vt:lpstr>
      <vt:lpstr>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Fluckiger, Joseph</dc:creator>
  <cp:lastModifiedBy>Joseph Fluckiger</cp:lastModifiedBy>
  <cp:revision>230</cp:revision>
  <cp:lastPrinted>2016-11-04T21:26:53Z</cp:lastPrinted>
  <dcterms:modified xsi:type="dcterms:W3CDTF">2016-11-28T21:50:12Z</dcterms:modified>
</cp:coreProperties>
</file>